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7" r:id="rId2"/>
  </p:sldIdLst>
  <p:sldSz cx="6858000" cy="9906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7DC5DF-89FB-4931-9F9D-FAFF9C3F78A0}">
          <p14:sldIdLst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88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70"/>
            <a:ext cx="1543050" cy="6481704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9" y="5904259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1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9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7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953005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5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11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7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1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4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1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9028018"/>
            <a:ext cx="87137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88641" y="1598628"/>
            <a:ext cx="6480719" cy="6450716"/>
          </a:xfrm>
        </p:spPr>
        <p:txBody>
          <a:bodyPr>
            <a:normAutofit/>
          </a:bodyPr>
          <a:lstStyle/>
          <a:p>
            <a:r>
              <a:rPr lang="ru-RU" sz="1200" dirty="0" smtClean="0"/>
              <a:t>         </a:t>
            </a:r>
            <a:r>
              <a:rPr lang="ru-RU" sz="1200" b="1" dirty="0" smtClean="0"/>
              <a:t>По </a:t>
            </a:r>
            <a:r>
              <a:rPr lang="ru-RU" sz="1200" b="1" dirty="0"/>
              <a:t>результатам вступительного испытания, проводимого Институтом самостоятельно, поступающий (доверенное лицо) имеет право подать в апелляционную комиссию апелляцию о нарушении, по мнению поступающего, установленного порядка проведения вступительного испытания и (или) о несогласии с полученной оценкой результатов вступительного испытания</a:t>
            </a:r>
            <a:r>
              <a:rPr lang="ru-RU" sz="1200" b="1" dirty="0" smtClean="0"/>
              <a:t>.</a:t>
            </a:r>
          </a:p>
          <a:p>
            <a:pPr marL="0" indent="0">
              <a:buNone/>
            </a:pPr>
            <a:r>
              <a:rPr lang="ru-RU" sz="1200" b="1" dirty="0" smtClean="0"/>
              <a:t>          Апелляция подается одним из способов, указанных в пункте 61 Правил.</a:t>
            </a:r>
          </a:p>
          <a:p>
            <a:pPr marL="0" indent="0">
              <a:buNone/>
            </a:pPr>
            <a:r>
              <a:rPr lang="ru-RU" sz="1200" b="1" dirty="0" smtClean="0"/>
              <a:t>          В </a:t>
            </a:r>
            <a:r>
              <a:rPr lang="ru-RU" sz="1200" b="1" dirty="0"/>
              <a:t>ходе рассмотрения апелляции проверяется соблюдение установленного порядка проведения вступительного испытания и (или) правильность оценивания результатов вступительного испытания.</a:t>
            </a:r>
          </a:p>
          <a:p>
            <a:pPr marL="0" indent="0">
              <a:buNone/>
            </a:pPr>
            <a:r>
              <a:rPr lang="ru-RU" sz="1200" b="1" dirty="0"/>
              <a:t> </a:t>
            </a:r>
            <a:r>
              <a:rPr lang="ru-RU" sz="1200" b="1" dirty="0" smtClean="0"/>
              <a:t>         Апелляция </a:t>
            </a:r>
            <a:r>
              <a:rPr lang="ru-RU" sz="1200" b="1" dirty="0"/>
              <a:t>подается в день объявления результатов вступительного испытания или в течение следующего рабочего дня. Апелляция о нарушении установленного порядка проведения вступительного испытания также может быть подана в день проведения вступительного испытания.</a:t>
            </a:r>
          </a:p>
          <a:p>
            <a:pPr marL="0" indent="0" hangingPunct="0">
              <a:buNone/>
            </a:pPr>
            <a:r>
              <a:rPr lang="ru-RU" sz="1200" b="1" dirty="0"/>
              <a:t> </a:t>
            </a:r>
            <a:r>
              <a:rPr lang="ru-RU" sz="1200" b="1" dirty="0" smtClean="0"/>
              <a:t>         Рассмотрение </a:t>
            </a:r>
            <a:r>
              <a:rPr lang="ru-RU" sz="1200" b="1" dirty="0"/>
              <a:t>апелляции проводится не позднее следующего рабочего дня после дня ее подачи. </a:t>
            </a:r>
            <a:endParaRPr lang="ru-RU" sz="1200" b="1" dirty="0" smtClean="0"/>
          </a:p>
          <a:p>
            <a:pPr marL="0" indent="0">
              <a:buNone/>
            </a:pPr>
            <a:r>
              <a:rPr lang="ru-RU" sz="1200" b="1" dirty="0" smtClean="0"/>
              <a:t>          Поступающий (доверенное лицо) имеет право присутствовать при рассмотрении апелляции. С несовершеннолетним поступающим (до 18 лет) имеет право присутствовать один из родителей или законных представителей, кроме несовершеннолетних, признанных в соответствии с законом полностью дееспособными до достижения совершеннолетия.</a:t>
            </a:r>
          </a:p>
          <a:p>
            <a:pPr marL="0" indent="0">
              <a:buNone/>
            </a:pPr>
            <a:r>
              <a:rPr lang="ru-RU" sz="1200" b="1" dirty="0"/>
              <a:t> </a:t>
            </a:r>
            <a:r>
              <a:rPr lang="ru-RU" sz="1200" b="1" dirty="0" smtClean="0"/>
              <a:t>         После </a:t>
            </a:r>
            <a:r>
              <a:rPr lang="ru-RU" sz="1200" b="1" dirty="0"/>
              <a:t>рассмотрения апелляции апелляционная комиссия принимает решение об изменении оценки результатов вступительного испытания или оставлении указанной оценки без изменения.</a:t>
            </a:r>
          </a:p>
          <a:p>
            <a:pPr marL="0" indent="0">
              <a:buNone/>
            </a:pPr>
            <a:r>
              <a:rPr lang="ru-RU" sz="1200" b="1" dirty="0" smtClean="0"/>
              <a:t>          Оформленное </a:t>
            </a:r>
            <a:r>
              <a:rPr lang="ru-RU" sz="1200" b="1" dirty="0"/>
              <a:t>протоколом решение апелляционной комиссии доводится до сведения поступающего (доверенного лица). Факт ознакомления поступающего (доверенного лица) с решением апелляционной комиссии заверяется подписью поступающего (доверенного лица).</a:t>
            </a:r>
          </a:p>
          <a:p>
            <a:pPr marL="0" indent="0">
              <a:buNone/>
            </a:pPr>
            <a:r>
              <a:rPr lang="ru-RU" sz="1200" b="1" dirty="0"/>
              <a:t> </a:t>
            </a:r>
            <a:r>
              <a:rPr lang="ru-RU" sz="1200" b="1" dirty="0" smtClean="0"/>
              <a:t>          В </a:t>
            </a:r>
            <a:r>
              <a:rPr lang="ru-RU" sz="1200" b="1" dirty="0"/>
              <a:t>случае проведения вступительного испытания с использованием дистанционных технологий Институт обеспечивает рассмотрение апелляций с использованием дистанционных технологий.</a:t>
            </a:r>
          </a:p>
          <a:p>
            <a:pPr marL="0" indent="0">
              <a:buNone/>
            </a:pPr>
            <a:endParaRPr lang="ru-RU" sz="1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272480"/>
            <a:ext cx="6172200" cy="117013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Правила подачи и рассмотрения апелляций по результатам вступительных испытаний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13933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503</TotalTime>
  <Words>256</Words>
  <Application>Microsoft Office PowerPoint</Application>
  <PresentationFormat>Лист A4 (210x297 мм)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Правила подачи и рассмотрения апелляций по результатам вступительных испытаний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106</cp:revision>
  <cp:lastPrinted>2015-11-12T11:37:38Z</cp:lastPrinted>
  <dcterms:created xsi:type="dcterms:W3CDTF">2015-11-09T09:32:52Z</dcterms:created>
  <dcterms:modified xsi:type="dcterms:W3CDTF">2016-09-27T15:34:49Z</dcterms:modified>
</cp:coreProperties>
</file>