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4"/>
  </p:notesMasterIdLst>
  <p:sldIdLst>
    <p:sldId id="258" r:id="rId2"/>
    <p:sldId id="259" r:id="rId3"/>
  </p:sldIdLst>
  <p:sldSz cx="9906000" cy="6858000" type="A4"/>
  <p:notesSz cx="6815138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1A616F44-A7CC-494E-AAB5-2001F10B42EE}">
          <p14:sldIdLst>
            <p14:sldId id="258"/>
            <p14:sldId id="25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69057" autoAdjust="0"/>
  </p:normalViewPr>
  <p:slideViewPr>
    <p:cSldViewPr>
      <p:cViewPr>
        <p:scale>
          <a:sx n="100" d="100"/>
          <a:sy n="100" d="100"/>
        </p:scale>
        <p:origin x="-864" y="22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27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60800" y="0"/>
            <a:ext cx="29527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11242C-8CDC-4F83-8AB1-B04FFF9F1FBD}" type="datetimeFigureOut">
              <a:rPr lang="ru-RU" smtClean="0"/>
              <a:t>04.10.2016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14375" y="746125"/>
            <a:ext cx="5387975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8" y="4724400"/>
            <a:ext cx="5453062" cy="44767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527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60800" y="9448800"/>
            <a:ext cx="29527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121C4D-712F-48E0-987E-E5617FF929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5105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21C4D-712F-48E0-987E-E5617FF9291F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99023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47650" y="228600"/>
            <a:ext cx="9420606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29304" y="5353963"/>
            <a:ext cx="9450324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600200"/>
            <a:ext cx="84201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556001"/>
            <a:ext cx="69342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47650" y="228600"/>
            <a:ext cx="9420606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29304" y="714191"/>
            <a:ext cx="9450324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1447803"/>
            <a:ext cx="222885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1447800"/>
            <a:ext cx="652145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47650" y="228600"/>
            <a:ext cx="9420606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551394" y="4203592"/>
            <a:ext cx="3116131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837597" y="4075290"/>
            <a:ext cx="6006558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064458" y="4087564"/>
            <a:ext cx="5923645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6076946" y="4074177"/>
            <a:ext cx="3583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29304" y="4058556"/>
            <a:ext cx="9450324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535" y="2463560"/>
            <a:ext cx="84201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1315" y="1437449"/>
            <a:ext cx="6952546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733043" y="2679192"/>
            <a:ext cx="4140708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032248" y="2679192"/>
            <a:ext cx="4140708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3044" y="2678114"/>
            <a:ext cx="4140708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3780" y="3429003"/>
            <a:ext cx="4138393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5550" y="2678113"/>
            <a:ext cx="4140708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0" y="3429003"/>
            <a:ext cx="4140708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47650" y="228600"/>
            <a:ext cx="9420606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29304" y="714192"/>
            <a:ext cx="9450324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47650" y="228600"/>
            <a:ext cx="9420606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0600" y="3581403"/>
            <a:ext cx="36322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29304" y="714191"/>
            <a:ext cx="9450324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90600" y="2286000"/>
            <a:ext cx="36322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9626" y="1828800"/>
            <a:ext cx="422941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47650" y="228600"/>
            <a:ext cx="9420606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29304" y="5353963"/>
            <a:ext cx="9450324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80336" y="338667"/>
            <a:ext cx="413036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74028" y="2785536"/>
            <a:ext cx="4136673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08050" y="1371600"/>
            <a:ext cx="386334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47650" y="228600"/>
            <a:ext cx="9420606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29304" y="1679430"/>
            <a:ext cx="9450324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338328"/>
            <a:ext cx="89154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93979" y="6250167"/>
            <a:ext cx="41022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9777" y="6250167"/>
            <a:ext cx="41022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23680" y="6250166"/>
            <a:ext cx="12586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41" y="2675467"/>
            <a:ext cx="8025694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84515" y="116632"/>
            <a:ext cx="8826185" cy="576064"/>
          </a:xfrm>
        </p:spPr>
        <p:txBody>
          <a:bodyPr>
            <a:normAutofit/>
          </a:bodyPr>
          <a:lstStyle/>
          <a:p>
            <a:r>
              <a:rPr lang="ru-RU" sz="1800" dirty="0" smtClean="0"/>
              <a:t>Информация о сроках проведения приема </a:t>
            </a:r>
            <a:endParaRPr lang="ru-RU" sz="1800" dirty="0"/>
          </a:p>
        </p:txBody>
      </p:sp>
      <p:graphicFrame>
        <p:nvGraphicFramePr>
          <p:cNvPr id="15" name="Объект 1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0974129"/>
              </p:ext>
            </p:extLst>
          </p:nvPr>
        </p:nvGraphicFramePr>
        <p:xfrm>
          <a:off x="488504" y="692695"/>
          <a:ext cx="8784976" cy="554358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127487"/>
                <a:gridCol w="3539221"/>
                <a:gridCol w="4118268"/>
              </a:tblGrid>
              <a:tr h="326764">
                <a:tc gridSpan="3">
                  <a:txBody>
                    <a:bodyPr/>
                    <a:lstStyle/>
                    <a:p>
                      <a:pPr algn="ctr"/>
                      <a:r>
                        <a:rPr lang="ru-RU" sz="1600" b="0" u="sng" dirty="0" smtClean="0">
                          <a:latin typeface="+mj-lt"/>
                        </a:rPr>
                        <a:t>Прием документов, необходимых для поступления на обучение</a:t>
                      </a:r>
                    </a:p>
                  </a:txBody>
                  <a:tcPr marL="99060" marR="99060"/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b="0" dirty="0">
                        <a:latin typeface="+mj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b="0" dirty="0">
                        <a:latin typeface="+mj-lt"/>
                      </a:endParaRPr>
                    </a:p>
                  </a:txBody>
                  <a:tcPr/>
                </a:tc>
              </a:tr>
              <a:tr h="356470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+mj-lt"/>
                        </a:rPr>
                        <a:t>Очная форма</a:t>
                      </a:r>
                      <a:r>
                        <a:rPr lang="ru-RU" sz="1400" b="0" baseline="0" dirty="0" smtClean="0">
                          <a:latin typeface="+mj-lt"/>
                        </a:rPr>
                        <a:t>  обучения</a:t>
                      </a:r>
                      <a:endParaRPr lang="ru-RU" sz="1400" b="0" dirty="0" smtClean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+mj-lt"/>
                        </a:rPr>
                        <a:t>Заочная форма обучения</a:t>
                      </a:r>
                    </a:p>
                  </a:txBody>
                  <a:tcPr marL="99060" marR="99060" anchor="ctr"/>
                </a:tc>
              </a:tr>
              <a:tr h="1314287"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+mj-lt"/>
                        </a:rPr>
                        <a:t>1 поток</a:t>
                      </a:r>
                      <a:endParaRPr lang="ru-RU" sz="1200" b="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+mj-lt"/>
                        </a:rPr>
                        <a:t>22.05.2017 </a:t>
                      </a:r>
                      <a:r>
                        <a:rPr lang="ru-RU" sz="1200" b="0" baseline="0" dirty="0" smtClean="0">
                          <a:latin typeface="+mj-lt"/>
                        </a:rPr>
                        <a:t> г. – </a:t>
                      </a:r>
                      <a:r>
                        <a:rPr lang="en-US" sz="1200" b="0" baseline="0" dirty="0" smtClean="0">
                          <a:latin typeface="+mj-lt"/>
                        </a:rPr>
                        <a:t>10</a:t>
                      </a:r>
                      <a:r>
                        <a:rPr lang="ru-RU" sz="1200" b="0" baseline="0" dirty="0" smtClean="0">
                          <a:latin typeface="+mj-lt"/>
                        </a:rPr>
                        <a:t>.07.2017  г. </a:t>
                      </a:r>
                    </a:p>
                    <a:p>
                      <a:pPr algn="ctr"/>
                      <a:r>
                        <a:rPr lang="ru-RU" sz="1000" b="0" baseline="0" dirty="0" smtClean="0">
                          <a:latin typeface="+mj-lt"/>
                        </a:rPr>
                        <a:t>(ДЛЯ  АБИТУРИЕНТОВ, ПОСТУПАЮЩИХ ПО ВНУТРЕННИМ ВСТУПИТЕЛЬНЫМ ИСПЫТАНИЯМ)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Impac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mpact"/>
                          <a:ea typeface="+mn-ea"/>
                          <a:cs typeface="+mn-cs"/>
                        </a:rPr>
                        <a:t>22.05.2017  г. – 04.08.2017  г.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mpact"/>
                          <a:ea typeface="+mn-ea"/>
                          <a:cs typeface="+mn-cs"/>
                        </a:rPr>
                        <a:t> (ДЛЯ  АБИТУРИЕНТОВ, ПОСТУПАЮЩИХ ПО РЕЗУЛЬТАТАМ ЕГЭ)</a:t>
                      </a:r>
                      <a:endParaRPr lang="ru-RU" sz="1000" b="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mpact"/>
                          <a:ea typeface="+mn-ea"/>
                          <a:cs typeface="+mn-cs"/>
                        </a:rPr>
                        <a:t>03.04.2017  г. – 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mpact"/>
                          <a:ea typeface="+mn-ea"/>
                          <a:cs typeface="+mn-cs"/>
                        </a:rPr>
                        <a:t>10</a:t>
                      </a: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mpact"/>
                          <a:ea typeface="+mn-ea"/>
                          <a:cs typeface="+mn-cs"/>
                        </a:rPr>
                        <a:t>.07.2017 г.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mpact"/>
                          <a:ea typeface="+mn-ea"/>
                          <a:cs typeface="+mn-cs"/>
                        </a:rPr>
                        <a:t>(ДЛЯ  АБИТУРИЕНТОВ, ПОСТУПАЮЩИХ ПО ВНУТРЕННИМ ВСТУПИТЕЛЬНЫМ ИСПЫТАНИЯМ)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Impac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mpact"/>
                          <a:ea typeface="+mn-ea"/>
                          <a:cs typeface="+mn-cs"/>
                        </a:rPr>
                        <a:t>03.04.2017  г. – 04.08.2017  г.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mpact"/>
                          <a:ea typeface="+mn-ea"/>
                          <a:cs typeface="+mn-cs"/>
                        </a:rPr>
                        <a:t> (ДЛЯ  АБИТУРИЕНТОВ, ПОСТУПАЮЩИХ ПО РЕЗУЛЬТАТАМ ЕГЭ)</a:t>
                      </a:r>
                    </a:p>
                    <a:p>
                      <a:pPr algn="ctr"/>
                      <a:endParaRPr lang="ru-RU" sz="1200" b="0" dirty="0">
                        <a:latin typeface="+mj-lt"/>
                      </a:endParaRPr>
                    </a:p>
                  </a:txBody>
                  <a:tcPr marL="99060" marR="99060" anchor="ctr"/>
                </a:tc>
              </a:tr>
              <a:tr h="1686279"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+mj-lt"/>
                        </a:rPr>
                        <a:t>2 поток</a:t>
                      </a:r>
                      <a:endParaRPr lang="ru-RU" sz="1200" b="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>
                          <a:latin typeface="+mj-lt"/>
                        </a:rPr>
                        <a:t>11</a:t>
                      </a:r>
                      <a:r>
                        <a:rPr lang="ru-RU" sz="1200" b="0" dirty="0" smtClean="0">
                          <a:latin typeface="+mj-lt"/>
                        </a:rPr>
                        <a:t>.07.2017 </a:t>
                      </a:r>
                      <a:r>
                        <a:rPr lang="ru-RU" sz="1200" b="0" baseline="0" dirty="0" smtClean="0">
                          <a:latin typeface="+mj-lt"/>
                        </a:rPr>
                        <a:t> г. – 04.08.2017  г.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mpact"/>
                          <a:ea typeface="+mn-ea"/>
                          <a:cs typeface="+mn-cs"/>
                        </a:rPr>
                        <a:t>(ДЛЯ  АБИТУРИЕНТОВ, ПОСТУПАЮЩИХ ПО ВНУТРЕННИМ ВСТУПИТЕЛЬНЫМ ИСПЫТАНИЯМ)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Impac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mpact"/>
                          <a:ea typeface="+mn-ea"/>
                          <a:cs typeface="+mn-cs"/>
                        </a:rPr>
                        <a:t>05.08.2017  г. – 18.08.2017  г.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mpact"/>
                          <a:ea typeface="+mn-ea"/>
                          <a:cs typeface="+mn-cs"/>
                        </a:rPr>
                        <a:t> (ДЛЯ  АБИТУРИЕНТОВ, ПОСТУПАЮЩИХ ПО РЕЗУЛЬТАТАМ ЕГЭ)</a:t>
                      </a:r>
                      <a:endParaRPr lang="ru-RU" sz="10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Impac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sz="1000" b="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mpact"/>
                          <a:ea typeface="+mn-ea"/>
                          <a:cs typeface="+mn-cs"/>
                        </a:rPr>
                        <a:t>11</a:t>
                      </a: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mpact"/>
                          <a:ea typeface="+mn-ea"/>
                          <a:cs typeface="+mn-cs"/>
                        </a:rPr>
                        <a:t>.07.2017  г. – 04.08.2017  г.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mpact"/>
                          <a:ea typeface="+mn-ea"/>
                          <a:cs typeface="+mn-cs"/>
                        </a:rPr>
                        <a:t>(ДЛЯ  АБИТУРИЕНТОВ, ПОСТУПАЮЩИХ ПО ВНУТРЕННИМ ВСТУПИТЕЛЬНЫМ ИСПЫТАНИЯМ)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Impac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mpact"/>
                          <a:ea typeface="+mn-ea"/>
                          <a:cs typeface="+mn-cs"/>
                        </a:rPr>
                        <a:t>05.08.2017  г. – 18.08.2017 г.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mpact"/>
                          <a:ea typeface="+mn-ea"/>
                          <a:cs typeface="+mn-cs"/>
                        </a:rPr>
                        <a:t> (ДЛЯ  АБИТУРИЕНТОВ, ПОСТУПАЮЩИХ ПО РЕЗУЛЬТАТАМ ЕГЭ)</a:t>
                      </a:r>
                      <a:endParaRPr kumimoji="0" lang="ru-RU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sz="1200" b="0" dirty="0" smtClean="0">
                        <a:latin typeface="+mj-lt"/>
                      </a:endParaRPr>
                    </a:p>
                  </a:txBody>
                  <a:tcPr marL="99060" marR="99060" anchor="ctr"/>
                </a:tc>
              </a:tr>
              <a:tr h="1841974"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+mj-lt"/>
                        </a:rPr>
                        <a:t>3</a:t>
                      </a:r>
                      <a:r>
                        <a:rPr lang="ru-RU" sz="1200" b="0" baseline="0" dirty="0" smtClean="0">
                          <a:latin typeface="+mj-lt"/>
                        </a:rPr>
                        <a:t> поток</a:t>
                      </a:r>
                      <a:endParaRPr lang="ru-RU" sz="1200" b="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+mj-lt"/>
                        </a:rPr>
                        <a:t>-</a:t>
                      </a:r>
                      <a:endParaRPr lang="ru-RU" sz="1200" b="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+mj-lt"/>
                        </a:rPr>
                        <a:t>05.08.2017  г. – 12.10.2017 г.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mpact"/>
                          <a:ea typeface="+mn-ea"/>
                          <a:cs typeface="+mn-cs"/>
                        </a:rPr>
                        <a:t>(ДЛЯ  АБИТУРИЕНТОВ, ПОСТУПАЮЩИХ ПО ВНУТРЕННИМ ВСТУПИТЕЛЬНЫМ ИСПЫТАНИЯМ)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Impac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mpact"/>
                          <a:ea typeface="+mn-ea"/>
                          <a:cs typeface="+mn-cs"/>
                        </a:rPr>
                        <a:t>19.08.2017  г. – 27.10.2017 г.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mpact"/>
                          <a:ea typeface="+mn-ea"/>
                          <a:cs typeface="+mn-cs"/>
                        </a:rPr>
                        <a:t> (ДЛЯ  АБИТУРИЕНТОВ, ПОСТУПАЮЩИХ ПО РЕЗУЛЬТАТАМ ЕГЭ)</a:t>
                      </a:r>
                      <a:endParaRPr kumimoji="0" lang="ru-RU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kumimoji="0" lang="ru-RU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Impac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sz="1200" b="0" dirty="0">
                        <a:latin typeface="+mj-lt"/>
                      </a:endParaRPr>
                    </a:p>
                  </a:txBody>
                  <a:tcPr marL="99060" marR="99060" anchor="ctr"/>
                </a:tc>
              </a:tr>
            </a:tbl>
          </a:graphicData>
        </a:graphic>
      </p:graphicFrame>
      <p:graphicFrame>
        <p:nvGraphicFramePr>
          <p:cNvPr id="17" name="Объект 1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9369357"/>
              </p:ext>
            </p:extLst>
          </p:nvPr>
        </p:nvGraphicFramePr>
        <p:xfrm>
          <a:off x="416497" y="7461448"/>
          <a:ext cx="9476234" cy="1621798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289415"/>
                <a:gridCol w="4144552"/>
                <a:gridCol w="4042267"/>
              </a:tblGrid>
              <a:tr h="133353">
                <a:tc gridSpan="3">
                  <a:txBody>
                    <a:bodyPr/>
                    <a:lstStyle/>
                    <a:p>
                      <a:pPr algn="ctr"/>
                      <a:endParaRPr lang="ru-RU" sz="1500" b="0" u="sng" dirty="0" smtClean="0">
                        <a:latin typeface="+mj-lt"/>
                      </a:endParaRPr>
                    </a:p>
                  </a:txBody>
                  <a:tcPr marL="99060" marR="99060"/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b="0" dirty="0">
                        <a:latin typeface="+mj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b="0" dirty="0">
                        <a:latin typeface="+mj-lt"/>
                      </a:endParaRPr>
                    </a:p>
                  </a:txBody>
                  <a:tcPr/>
                </a:tc>
              </a:tr>
              <a:tr h="152403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300" b="0" dirty="0" smtClean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300" b="0" dirty="0">
                        <a:latin typeface="+mj-lt"/>
                      </a:endParaRPr>
                    </a:p>
                  </a:txBody>
                  <a:tcPr marL="99060" marR="99060" anchor="ctr"/>
                </a:tc>
              </a:tr>
              <a:tr h="387358">
                <a:tc>
                  <a:txBody>
                    <a:bodyPr/>
                    <a:lstStyle/>
                    <a:p>
                      <a:pPr algn="ctr"/>
                      <a:endParaRPr lang="ru-RU" sz="1200" b="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l"/>
                      <a:endParaRPr lang="ru-RU" sz="1100" b="0" baseline="0" dirty="0" smtClean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l"/>
                      <a:endParaRPr lang="ru-RU" sz="1100" b="0" kern="1200" dirty="0" smtClean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9060" marR="99060" anchor="ctr"/>
                </a:tc>
              </a:tr>
              <a:tr h="177803">
                <a:tc>
                  <a:txBody>
                    <a:bodyPr/>
                    <a:lstStyle/>
                    <a:p>
                      <a:pPr algn="ctr"/>
                      <a:endParaRPr lang="ru-RU" sz="1200" b="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l"/>
                      <a:endParaRPr lang="ru-RU" sz="1100" b="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l"/>
                      <a:endParaRPr lang="ru-RU" sz="1100" b="0" dirty="0" smtClean="0">
                        <a:latin typeface="+mj-lt"/>
                      </a:endParaRPr>
                    </a:p>
                  </a:txBody>
                  <a:tcPr marL="99060" marR="99060" anchor="ctr"/>
                </a:tc>
              </a:tr>
              <a:tr h="177803">
                <a:tc>
                  <a:txBody>
                    <a:bodyPr/>
                    <a:lstStyle/>
                    <a:p>
                      <a:pPr algn="ctr"/>
                      <a:endParaRPr lang="ru-RU" sz="1200" b="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100" b="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l"/>
                      <a:endParaRPr lang="ru-RU" sz="1100" b="0" dirty="0" smtClean="0">
                        <a:latin typeface="+mj-lt"/>
                      </a:endParaRPr>
                    </a:p>
                  </a:txBody>
                  <a:tcPr marL="99060" marR="9906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238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84515" y="260648"/>
            <a:ext cx="8826185" cy="792088"/>
          </a:xfrm>
        </p:spPr>
        <p:txBody>
          <a:bodyPr>
            <a:normAutofit/>
          </a:bodyPr>
          <a:lstStyle/>
          <a:p>
            <a:r>
              <a:rPr lang="ru-RU" sz="2400" u="sng" dirty="0"/>
              <a:t>Проведение вступительных испытаний</a:t>
            </a:r>
          </a:p>
        </p:txBody>
      </p:sp>
      <p:graphicFrame>
        <p:nvGraphicFramePr>
          <p:cNvPr id="16" name="Объект 1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90638"/>
              </p:ext>
            </p:extLst>
          </p:nvPr>
        </p:nvGraphicFramePr>
        <p:xfrm>
          <a:off x="920552" y="836712"/>
          <a:ext cx="8268918" cy="150876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125138"/>
                <a:gridCol w="3455782"/>
                <a:gridCol w="3687998"/>
              </a:tblGrid>
              <a:tr h="274940">
                <a:tc gridSpan="3">
                  <a:txBody>
                    <a:bodyPr/>
                    <a:lstStyle/>
                    <a:p>
                      <a:pPr algn="ctr"/>
                      <a:endParaRPr lang="ru-RU" sz="1500" b="0" u="sng" dirty="0" smtClean="0">
                        <a:latin typeface="+mj-lt"/>
                      </a:endParaRPr>
                    </a:p>
                  </a:txBody>
                  <a:tcPr marL="99060" marR="99060"/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b="0" dirty="0">
                        <a:latin typeface="+mj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b="0" dirty="0">
                        <a:latin typeface="+mj-lt"/>
                      </a:endParaRPr>
                    </a:p>
                  </a:txBody>
                  <a:tcPr/>
                </a:tc>
              </a:tr>
              <a:tr h="314217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0" dirty="0" smtClean="0">
                          <a:latin typeface="+mj-lt"/>
                        </a:rPr>
                        <a:t>Очная форма</a:t>
                      </a:r>
                      <a:r>
                        <a:rPr lang="ru-RU" sz="1300" b="0" baseline="0" dirty="0" smtClean="0">
                          <a:latin typeface="+mj-lt"/>
                        </a:rPr>
                        <a:t>  обучения</a:t>
                      </a:r>
                      <a:endParaRPr lang="ru-RU" sz="1300" b="0" dirty="0" smtClean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0" dirty="0" smtClean="0">
                          <a:latin typeface="+mj-lt"/>
                        </a:rPr>
                        <a:t>Заочная форма обучения</a:t>
                      </a:r>
                      <a:endParaRPr lang="ru-RU" sz="1300" b="0" dirty="0">
                        <a:latin typeface="+mj-lt"/>
                      </a:endParaRPr>
                    </a:p>
                  </a:txBody>
                  <a:tcPr marL="99060" marR="99060" anchor="ctr"/>
                </a:tc>
              </a:tr>
              <a:tr h="235663"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+mj-lt"/>
                        </a:rPr>
                        <a:t>1 поток</a:t>
                      </a:r>
                      <a:endParaRPr lang="ru-RU" sz="1200" b="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+mj-lt"/>
                        </a:rPr>
                        <a:t>11.07.201</a:t>
                      </a:r>
                      <a:r>
                        <a:rPr lang="en-US" sz="1200" b="0" dirty="0" smtClean="0">
                          <a:latin typeface="+mj-lt"/>
                        </a:rPr>
                        <a:t>7</a:t>
                      </a:r>
                      <a:r>
                        <a:rPr lang="ru-RU" sz="1200" b="0" baseline="0" dirty="0" smtClean="0">
                          <a:latin typeface="+mj-lt"/>
                        </a:rPr>
                        <a:t> </a:t>
                      </a:r>
                      <a:r>
                        <a:rPr lang="ru-RU" sz="1200" b="0" baseline="0" dirty="0" smtClean="0">
                          <a:latin typeface="+mj-lt"/>
                        </a:rPr>
                        <a:t>г. – </a:t>
                      </a:r>
                      <a:r>
                        <a:rPr lang="ru-RU" sz="1200" b="0" baseline="0" dirty="0" smtClean="0">
                          <a:latin typeface="+mj-lt"/>
                        </a:rPr>
                        <a:t>26.07.201</a:t>
                      </a:r>
                      <a:r>
                        <a:rPr lang="en-US" sz="1200" b="0" baseline="0" dirty="0" smtClean="0">
                          <a:latin typeface="+mj-lt"/>
                        </a:rPr>
                        <a:t>7</a:t>
                      </a:r>
                      <a:r>
                        <a:rPr lang="ru-RU" sz="1200" b="0" baseline="0" dirty="0" smtClean="0">
                          <a:latin typeface="+mj-lt"/>
                        </a:rPr>
                        <a:t> </a:t>
                      </a:r>
                      <a:r>
                        <a:rPr lang="ru-RU" sz="1200" b="0" baseline="0" dirty="0" smtClean="0">
                          <a:latin typeface="+mj-lt"/>
                        </a:rPr>
                        <a:t>г.</a:t>
                      </a:r>
                      <a:endParaRPr lang="ru-RU" sz="1200" b="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+mj-lt"/>
                        </a:rPr>
                        <a:t>11.07.201</a:t>
                      </a:r>
                      <a:r>
                        <a:rPr lang="en-US" sz="1200" b="0" dirty="0" smtClean="0">
                          <a:latin typeface="+mj-lt"/>
                        </a:rPr>
                        <a:t>7</a:t>
                      </a:r>
                      <a:r>
                        <a:rPr lang="ru-RU" sz="1200" b="0" dirty="0" smtClean="0">
                          <a:latin typeface="+mj-lt"/>
                        </a:rPr>
                        <a:t> </a:t>
                      </a:r>
                      <a:r>
                        <a:rPr lang="ru-RU" sz="1200" b="0" dirty="0" smtClean="0">
                          <a:latin typeface="+mj-lt"/>
                        </a:rPr>
                        <a:t>г. – 26. </a:t>
                      </a:r>
                      <a:r>
                        <a:rPr lang="ru-RU" sz="1200" b="0" dirty="0" smtClean="0">
                          <a:latin typeface="+mj-lt"/>
                        </a:rPr>
                        <a:t>07.201</a:t>
                      </a:r>
                      <a:r>
                        <a:rPr lang="en-US" sz="1200" b="0" dirty="0" smtClean="0">
                          <a:latin typeface="+mj-lt"/>
                        </a:rPr>
                        <a:t>7</a:t>
                      </a:r>
                      <a:r>
                        <a:rPr lang="ru-RU" sz="1200" b="0" dirty="0" smtClean="0">
                          <a:latin typeface="+mj-lt"/>
                        </a:rPr>
                        <a:t> </a:t>
                      </a:r>
                      <a:r>
                        <a:rPr lang="ru-RU" sz="1200" b="0" dirty="0" smtClean="0">
                          <a:latin typeface="+mj-lt"/>
                        </a:rPr>
                        <a:t>г.</a:t>
                      </a:r>
                      <a:endParaRPr lang="ru-RU" sz="1200" b="0" dirty="0">
                        <a:latin typeface="+mj-lt"/>
                      </a:endParaRPr>
                    </a:p>
                  </a:txBody>
                  <a:tcPr marL="99060" marR="99060" anchor="ctr"/>
                </a:tc>
              </a:tr>
              <a:tr h="235663"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+mj-lt"/>
                        </a:rPr>
                        <a:t>2 поток</a:t>
                      </a:r>
                      <a:endParaRPr lang="ru-RU" sz="1200" b="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+mj-lt"/>
                        </a:rPr>
                        <a:t>05.08.201</a:t>
                      </a:r>
                      <a:r>
                        <a:rPr lang="en-US" sz="1200" b="0" dirty="0" smtClean="0">
                          <a:latin typeface="+mj-lt"/>
                        </a:rPr>
                        <a:t>7</a:t>
                      </a:r>
                      <a:r>
                        <a:rPr lang="ru-RU" sz="1200" b="0" baseline="0" dirty="0" smtClean="0">
                          <a:latin typeface="+mj-lt"/>
                        </a:rPr>
                        <a:t> </a:t>
                      </a:r>
                      <a:r>
                        <a:rPr lang="ru-RU" sz="1200" b="0" baseline="0" dirty="0" smtClean="0">
                          <a:latin typeface="+mj-lt"/>
                        </a:rPr>
                        <a:t>г. – </a:t>
                      </a:r>
                      <a:r>
                        <a:rPr lang="ru-RU" sz="1200" b="0" baseline="0" dirty="0" smtClean="0">
                          <a:latin typeface="+mj-lt"/>
                        </a:rPr>
                        <a:t>18.08.201</a:t>
                      </a:r>
                      <a:r>
                        <a:rPr lang="en-US" sz="1200" b="0" baseline="0" dirty="0" smtClean="0">
                          <a:latin typeface="+mj-lt"/>
                        </a:rPr>
                        <a:t>7</a:t>
                      </a:r>
                      <a:r>
                        <a:rPr lang="ru-RU" sz="1200" b="0" baseline="0" dirty="0" smtClean="0">
                          <a:latin typeface="+mj-lt"/>
                        </a:rPr>
                        <a:t> </a:t>
                      </a:r>
                      <a:r>
                        <a:rPr lang="ru-RU" sz="1200" b="0" baseline="0" dirty="0" smtClean="0">
                          <a:latin typeface="+mj-lt"/>
                        </a:rPr>
                        <a:t>г.</a:t>
                      </a:r>
                      <a:endParaRPr lang="ru-RU" sz="1200" b="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+mj-lt"/>
                        </a:rPr>
                        <a:t>05.08.201</a:t>
                      </a:r>
                      <a:r>
                        <a:rPr lang="en-US" sz="1200" b="0" dirty="0" smtClean="0">
                          <a:latin typeface="+mj-lt"/>
                        </a:rPr>
                        <a:t>7</a:t>
                      </a:r>
                      <a:r>
                        <a:rPr lang="ru-RU" sz="1200" b="0" dirty="0" smtClean="0">
                          <a:latin typeface="+mj-lt"/>
                        </a:rPr>
                        <a:t> </a:t>
                      </a:r>
                      <a:r>
                        <a:rPr lang="ru-RU" sz="1200" b="0" dirty="0" smtClean="0">
                          <a:latin typeface="+mj-lt"/>
                        </a:rPr>
                        <a:t>г. – </a:t>
                      </a:r>
                      <a:r>
                        <a:rPr lang="ru-RU" sz="1200" b="0" dirty="0" smtClean="0">
                          <a:latin typeface="+mj-lt"/>
                        </a:rPr>
                        <a:t>18.08.201</a:t>
                      </a:r>
                      <a:r>
                        <a:rPr lang="en-US" sz="1200" b="0" dirty="0" smtClean="0">
                          <a:latin typeface="+mj-lt"/>
                        </a:rPr>
                        <a:t>7</a:t>
                      </a:r>
                      <a:r>
                        <a:rPr lang="ru-RU" sz="1200" b="0" dirty="0" smtClean="0">
                          <a:latin typeface="+mj-lt"/>
                        </a:rPr>
                        <a:t> </a:t>
                      </a:r>
                      <a:r>
                        <a:rPr lang="ru-RU" sz="1200" b="0" dirty="0" smtClean="0">
                          <a:latin typeface="+mj-lt"/>
                        </a:rPr>
                        <a:t>г. </a:t>
                      </a:r>
                    </a:p>
                  </a:txBody>
                  <a:tcPr marL="99060" marR="99060" anchor="ctr"/>
                </a:tc>
              </a:tr>
              <a:tr h="235663"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+mj-lt"/>
                        </a:rPr>
                        <a:t>3</a:t>
                      </a:r>
                      <a:r>
                        <a:rPr lang="ru-RU" sz="1200" b="0" baseline="0" dirty="0" smtClean="0">
                          <a:latin typeface="+mj-lt"/>
                        </a:rPr>
                        <a:t> поток</a:t>
                      </a:r>
                      <a:endParaRPr lang="ru-RU" sz="1200" b="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+mj-lt"/>
                        </a:rPr>
                        <a:t>-</a:t>
                      </a:r>
                      <a:endParaRPr lang="ru-RU" sz="1200" b="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+mj-lt"/>
                        </a:rPr>
                        <a:t>13.10.201</a:t>
                      </a:r>
                      <a:r>
                        <a:rPr lang="en-US" sz="1200" b="0" dirty="0" smtClean="0">
                          <a:latin typeface="+mj-lt"/>
                        </a:rPr>
                        <a:t>7</a:t>
                      </a:r>
                      <a:r>
                        <a:rPr lang="ru-RU" sz="1200" b="0" dirty="0" smtClean="0">
                          <a:latin typeface="+mj-lt"/>
                        </a:rPr>
                        <a:t> </a:t>
                      </a:r>
                      <a:r>
                        <a:rPr lang="ru-RU" sz="1200" b="0" dirty="0" smtClean="0">
                          <a:latin typeface="+mj-lt"/>
                        </a:rPr>
                        <a:t>г. – </a:t>
                      </a:r>
                      <a:r>
                        <a:rPr lang="ru-RU" sz="1200" b="0" dirty="0" smtClean="0">
                          <a:latin typeface="+mj-lt"/>
                        </a:rPr>
                        <a:t>27.10.201</a:t>
                      </a:r>
                      <a:r>
                        <a:rPr lang="en-US" sz="1200" b="0" dirty="0" smtClean="0">
                          <a:latin typeface="+mj-lt"/>
                        </a:rPr>
                        <a:t>7</a:t>
                      </a:r>
                      <a:r>
                        <a:rPr lang="ru-RU" sz="1200" b="0" dirty="0" smtClean="0">
                          <a:latin typeface="+mj-lt"/>
                        </a:rPr>
                        <a:t> </a:t>
                      </a:r>
                      <a:r>
                        <a:rPr lang="ru-RU" sz="1200" b="0" dirty="0" smtClean="0">
                          <a:latin typeface="+mj-lt"/>
                        </a:rPr>
                        <a:t>г. </a:t>
                      </a:r>
                      <a:endParaRPr lang="ru-RU" sz="1200" b="0" dirty="0">
                        <a:latin typeface="+mj-lt"/>
                      </a:endParaRPr>
                    </a:p>
                  </a:txBody>
                  <a:tcPr marL="99060" marR="99060" anchor="ctr"/>
                </a:tc>
              </a:tr>
            </a:tbl>
          </a:graphicData>
        </a:graphic>
      </p:graphicFrame>
      <p:graphicFrame>
        <p:nvGraphicFramePr>
          <p:cNvPr id="17" name="Объект 1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8459629"/>
              </p:ext>
            </p:extLst>
          </p:nvPr>
        </p:nvGraphicFramePr>
        <p:xfrm>
          <a:off x="992560" y="2708920"/>
          <a:ext cx="8268919" cy="324036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125138"/>
                <a:gridCol w="3616517"/>
                <a:gridCol w="3527264"/>
              </a:tblGrid>
              <a:tr h="144016">
                <a:tc gridSpan="3">
                  <a:txBody>
                    <a:bodyPr/>
                    <a:lstStyle/>
                    <a:p>
                      <a:pPr algn="ctr"/>
                      <a:r>
                        <a:rPr lang="ru-RU" sz="1500" b="0" u="sng" dirty="0" smtClean="0">
                          <a:latin typeface="+mj-lt"/>
                        </a:rPr>
                        <a:t>Завершение</a:t>
                      </a:r>
                      <a:r>
                        <a:rPr lang="ru-RU" sz="1500" b="0" u="sng" baseline="0" dirty="0" smtClean="0">
                          <a:latin typeface="+mj-lt"/>
                        </a:rPr>
                        <a:t> приема заявлений о согласии на зачисление</a:t>
                      </a:r>
                      <a:endParaRPr lang="ru-RU" sz="1500" b="0" u="sng" dirty="0" smtClean="0">
                        <a:latin typeface="+mj-lt"/>
                      </a:endParaRPr>
                    </a:p>
                  </a:txBody>
                  <a:tcPr marL="99060" marR="99060"/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b="0" dirty="0">
                        <a:latin typeface="+mj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b="0" dirty="0">
                        <a:latin typeface="+mj-lt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0" dirty="0" smtClean="0">
                          <a:latin typeface="+mj-lt"/>
                        </a:rPr>
                        <a:t>Очная форма</a:t>
                      </a:r>
                      <a:r>
                        <a:rPr lang="ru-RU" sz="1300" b="0" baseline="0" dirty="0" smtClean="0">
                          <a:latin typeface="+mj-lt"/>
                        </a:rPr>
                        <a:t>  обучения</a:t>
                      </a:r>
                      <a:endParaRPr lang="ru-RU" sz="1300" b="0" dirty="0" smtClean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0" dirty="0" smtClean="0">
                          <a:latin typeface="+mj-lt"/>
                        </a:rPr>
                        <a:t>Заочная форма обучения</a:t>
                      </a:r>
                      <a:endParaRPr lang="ru-RU" sz="1300" b="0" dirty="0">
                        <a:latin typeface="+mj-lt"/>
                      </a:endParaRPr>
                    </a:p>
                  </a:txBody>
                  <a:tcPr marL="99060" marR="99060" anchor="ctr"/>
                </a:tc>
              </a:tr>
              <a:tr h="1042392">
                <a:tc>
                  <a:txBody>
                    <a:bodyPr/>
                    <a:lstStyle/>
                    <a:p>
                      <a:pPr algn="ctr"/>
                      <a:endParaRPr lang="ru-RU" sz="1200" b="0" dirty="0" smtClean="0">
                        <a:latin typeface="+mj-lt"/>
                      </a:endParaRPr>
                    </a:p>
                    <a:p>
                      <a:pPr algn="ctr"/>
                      <a:endParaRPr lang="ru-RU" sz="1200" b="0" dirty="0" smtClean="0">
                        <a:latin typeface="+mj-lt"/>
                      </a:endParaRPr>
                    </a:p>
                    <a:p>
                      <a:pPr algn="ctr"/>
                      <a:r>
                        <a:rPr lang="ru-RU" sz="1200" b="0" dirty="0" smtClean="0">
                          <a:latin typeface="+mj-lt"/>
                        </a:rPr>
                        <a:t>1 поток</a:t>
                      </a:r>
                      <a:endParaRPr lang="ru-RU" sz="1200" b="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100" b="0" dirty="0" smtClean="0">
                          <a:latin typeface="+mj-lt"/>
                        </a:rPr>
                        <a:t>до </a:t>
                      </a:r>
                      <a:r>
                        <a:rPr lang="ru-RU" sz="1100" b="0" dirty="0" smtClean="0">
                          <a:latin typeface="+mj-lt"/>
                        </a:rPr>
                        <a:t>28.07.201</a:t>
                      </a:r>
                      <a:r>
                        <a:rPr lang="en-US" sz="1100" b="0" dirty="0" smtClean="0">
                          <a:latin typeface="+mj-lt"/>
                        </a:rPr>
                        <a:t>7</a:t>
                      </a:r>
                      <a:r>
                        <a:rPr lang="ru-RU" sz="1100" b="0" baseline="0" dirty="0" smtClean="0">
                          <a:latin typeface="+mj-lt"/>
                        </a:rPr>
                        <a:t> </a:t>
                      </a:r>
                      <a:r>
                        <a:rPr lang="ru-RU" sz="1100" b="0" baseline="0" dirty="0" smtClean="0">
                          <a:latin typeface="+mj-lt"/>
                        </a:rPr>
                        <a:t>г . – лица</a:t>
                      </a:r>
                      <a:r>
                        <a:rPr lang="ru-RU" sz="1100" b="0" dirty="0" smtClean="0">
                          <a:latin typeface="+mj-lt"/>
                        </a:rPr>
                        <a:t> , поступающие без вступительных испытаний</a:t>
                      </a:r>
                    </a:p>
                    <a:p>
                      <a:pPr algn="l"/>
                      <a:endParaRPr lang="ru-RU" sz="1100" b="0" baseline="0" dirty="0" smtClean="0">
                        <a:latin typeface="+mj-lt"/>
                      </a:endParaRPr>
                    </a:p>
                    <a:p>
                      <a:pPr algn="l"/>
                      <a:r>
                        <a:rPr lang="ru-RU" sz="1100" b="0" baseline="0" dirty="0" smtClean="0">
                          <a:latin typeface="+mj-lt"/>
                        </a:rPr>
                        <a:t>до </a:t>
                      </a:r>
                      <a:r>
                        <a:rPr lang="ru-RU" sz="1100" b="0" baseline="0" dirty="0" smtClean="0">
                          <a:latin typeface="+mj-lt"/>
                        </a:rPr>
                        <a:t>06.08.201</a:t>
                      </a:r>
                      <a:r>
                        <a:rPr lang="en-US" sz="1100" b="0" baseline="0" dirty="0" smtClean="0">
                          <a:latin typeface="+mj-lt"/>
                        </a:rPr>
                        <a:t>7</a:t>
                      </a:r>
                      <a:r>
                        <a:rPr lang="ru-RU" sz="1100" b="0" baseline="0" dirty="0" smtClean="0">
                          <a:latin typeface="+mj-lt"/>
                        </a:rPr>
                        <a:t> </a:t>
                      </a:r>
                      <a:r>
                        <a:rPr lang="ru-RU" sz="1100" b="0" baseline="0" dirty="0" smtClean="0">
                          <a:latin typeface="+mj-lt"/>
                        </a:rPr>
                        <a:t>г. -  лица, поступающие по общему конкурсу (2 этап зачисления)</a:t>
                      </a: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до 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28.07.201</a:t>
                      </a: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7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г . – лица , поступающие без вступительных испытаний</a:t>
                      </a:r>
                    </a:p>
                    <a:p>
                      <a:pPr algn="l"/>
                      <a:endParaRPr lang="ru-RU" sz="1100" b="0" kern="1200" dirty="0" smtClean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до 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06.08.201</a:t>
                      </a: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7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г. -  лица, поступающие по общему конкурсу </a:t>
                      </a:r>
                    </a:p>
                  </a:txBody>
                  <a:tcPr marL="99060" marR="99060" anchor="ctr"/>
                </a:tc>
              </a:tr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+mj-lt"/>
                        </a:rPr>
                        <a:t>2 поток</a:t>
                      </a:r>
                      <a:endParaRPr lang="ru-RU" sz="1200" b="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100" b="0" dirty="0" smtClean="0">
                          <a:latin typeface="+mj-lt"/>
                        </a:rPr>
                        <a:t>до </a:t>
                      </a:r>
                      <a:r>
                        <a:rPr lang="ru-RU" sz="1100" b="0" dirty="0" smtClean="0">
                          <a:latin typeface="+mj-lt"/>
                        </a:rPr>
                        <a:t>19.08.201</a:t>
                      </a:r>
                      <a:r>
                        <a:rPr lang="en-US" sz="1100" b="0" dirty="0" smtClean="0">
                          <a:latin typeface="+mj-lt"/>
                        </a:rPr>
                        <a:t>7</a:t>
                      </a:r>
                      <a:r>
                        <a:rPr lang="ru-RU" sz="1100" b="0" dirty="0" smtClean="0">
                          <a:latin typeface="+mj-lt"/>
                        </a:rPr>
                        <a:t> </a:t>
                      </a:r>
                      <a:r>
                        <a:rPr lang="ru-RU" sz="1100" b="0" dirty="0" smtClean="0">
                          <a:latin typeface="+mj-lt"/>
                        </a:rPr>
                        <a:t>г.</a:t>
                      </a:r>
                      <a:r>
                        <a:rPr lang="ru-RU" sz="1100" b="0" baseline="0" dirty="0" smtClean="0">
                          <a:latin typeface="+mj-lt"/>
                        </a:rPr>
                        <a:t> – лица</a:t>
                      </a:r>
                      <a:r>
                        <a:rPr lang="ru-RU" sz="1100" b="0" dirty="0" smtClean="0">
                          <a:latin typeface="+mj-lt"/>
                        </a:rPr>
                        <a:t>, поступающие без вступительных испытаний, и лица, поступающие</a:t>
                      </a:r>
                      <a:r>
                        <a:rPr lang="ru-RU" sz="1100" b="0" baseline="0" dirty="0" smtClean="0">
                          <a:latin typeface="+mj-lt"/>
                        </a:rPr>
                        <a:t> по </a:t>
                      </a:r>
                      <a:r>
                        <a:rPr lang="ru-RU" sz="1100" b="0" dirty="0" smtClean="0">
                          <a:latin typeface="+mj-lt"/>
                        </a:rPr>
                        <a:t>общему конкурсу</a:t>
                      </a:r>
                      <a:endParaRPr lang="ru-RU" sz="1100" b="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100" b="0" dirty="0" smtClean="0">
                          <a:latin typeface="+mj-lt"/>
                        </a:rPr>
                        <a:t>до </a:t>
                      </a:r>
                      <a:r>
                        <a:rPr lang="ru-RU" sz="1100" b="0" dirty="0" smtClean="0">
                          <a:latin typeface="+mj-lt"/>
                        </a:rPr>
                        <a:t>19.08.201</a:t>
                      </a:r>
                      <a:r>
                        <a:rPr lang="en-US" sz="1100" b="0" dirty="0" smtClean="0">
                          <a:latin typeface="+mj-lt"/>
                        </a:rPr>
                        <a:t>7</a:t>
                      </a:r>
                      <a:r>
                        <a:rPr lang="ru-RU" sz="1100" b="0" dirty="0" smtClean="0">
                          <a:latin typeface="+mj-lt"/>
                        </a:rPr>
                        <a:t> </a:t>
                      </a:r>
                      <a:r>
                        <a:rPr lang="ru-RU" sz="1100" b="0" dirty="0" smtClean="0">
                          <a:latin typeface="+mj-lt"/>
                        </a:rPr>
                        <a:t>г. – лица, поступающие без вступительных испытаний,</a:t>
                      </a:r>
                      <a:r>
                        <a:rPr lang="ru-RU" sz="1100" b="0" baseline="0" dirty="0" smtClean="0">
                          <a:latin typeface="+mj-lt"/>
                        </a:rPr>
                        <a:t> </a:t>
                      </a:r>
                      <a:r>
                        <a:rPr lang="ru-RU" sz="1100" b="0" dirty="0" smtClean="0">
                          <a:latin typeface="+mj-lt"/>
                        </a:rPr>
                        <a:t>и лица, поступающие по общему конкурсу</a:t>
                      </a:r>
                    </a:p>
                  </a:txBody>
                  <a:tcPr marL="99060" marR="99060" anchor="ctr"/>
                </a:tc>
              </a:tr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+mj-lt"/>
                        </a:rPr>
                        <a:t>3</a:t>
                      </a:r>
                      <a:r>
                        <a:rPr lang="ru-RU" sz="1200" b="0" baseline="0" dirty="0" smtClean="0">
                          <a:latin typeface="+mj-lt"/>
                        </a:rPr>
                        <a:t> поток</a:t>
                      </a:r>
                      <a:endParaRPr lang="ru-RU" sz="1200" b="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latin typeface="+mj-lt"/>
                        </a:rPr>
                        <a:t>-</a:t>
                      </a:r>
                      <a:endParaRPr lang="ru-RU" sz="1100" b="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100" b="0" dirty="0" smtClean="0">
                          <a:latin typeface="+mj-lt"/>
                        </a:rPr>
                        <a:t>до </a:t>
                      </a:r>
                      <a:r>
                        <a:rPr lang="ru-RU" sz="1100" b="0" dirty="0" smtClean="0">
                          <a:latin typeface="+mj-lt"/>
                        </a:rPr>
                        <a:t>29.10.201</a:t>
                      </a:r>
                      <a:r>
                        <a:rPr lang="en-US" sz="1100" b="0" dirty="0" smtClean="0">
                          <a:latin typeface="+mj-lt"/>
                        </a:rPr>
                        <a:t>7</a:t>
                      </a:r>
                      <a:r>
                        <a:rPr lang="ru-RU" sz="1100" b="0" dirty="0" smtClean="0">
                          <a:latin typeface="+mj-lt"/>
                        </a:rPr>
                        <a:t> </a:t>
                      </a:r>
                      <a:r>
                        <a:rPr lang="ru-RU" sz="1100" b="0" dirty="0" smtClean="0">
                          <a:latin typeface="+mj-lt"/>
                        </a:rPr>
                        <a:t>г. – лица, поступающие без вступительных испытаний, и лица, поступающие по общему конкурсу</a:t>
                      </a:r>
                    </a:p>
                  </a:txBody>
                  <a:tcPr marL="99060" marR="99060" anchor="ctr"/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3283312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9627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Другая 2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FD3636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525</TotalTime>
  <Words>397</Words>
  <Application>Microsoft Office PowerPoint</Application>
  <PresentationFormat>Лист A4 (210x297 мм)</PresentationFormat>
  <Paragraphs>65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Волна</vt:lpstr>
      <vt:lpstr>Информация о сроках проведения приема </vt:lpstr>
      <vt:lpstr>Проведение вступительных испытаний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ПРИЕМНАЯ КАМПАНИЯ-2016</dc:title>
  <dc:creator>admin</dc:creator>
  <cp:lastModifiedBy>Наталья Кузьмина</cp:lastModifiedBy>
  <cp:revision>105</cp:revision>
  <cp:lastPrinted>2016-10-04T14:46:29Z</cp:lastPrinted>
  <dcterms:created xsi:type="dcterms:W3CDTF">2015-11-09T09:32:52Z</dcterms:created>
  <dcterms:modified xsi:type="dcterms:W3CDTF">2016-10-04T14:56:31Z</dcterms:modified>
</cp:coreProperties>
</file>