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3" r:id="rId2"/>
  </p:sldIdLst>
  <p:sldSz cx="6858000" cy="9906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AE7DC5DF-89FB-4931-9F9D-FAFF9C3F78A0}">
          <p14:sldIdLst>
            <p14:sldId id="27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70"/>
            <a:ext cx="1543050" cy="6481704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7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80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9" y="5904259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884921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9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6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7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7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2" y="4953005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5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11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7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6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1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4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5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31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7" y="9028018"/>
            <a:ext cx="87137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633" y="1520619"/>
            <a:ext cx="6624735" cy="8190910"/>
          </a:xfrm>
        </p:spPr>
        <p:txBody>
          <a:bodyPr>
            <a:normAutofit fontScale="25000" lnSpcReduction="20000"/>
          </a:bodyPr>
          <a:lstStyle/>
          <a:p>
            <a:pPr marL="0" indent="271463">
              <a:lnSpc>
                <a:spcPct val="120000"/>
              </a:lnSpc>
              <a:buNone/>
            </a:pPr>
            <a:r>
              <a:rPr lang="ru-RU" sz="3600" dirty="0" smtClean="0">
                <a:latin typeface="+mj-lt"/>
              </a:rPr>
              <a:t>Право </a:t>
            </a:r>
            <a:r>
              <a:rPr lang="ru-RU" sz="3600" dirty="0">
                <a:latin typeface="+mj-lt"/>
              </a:rPr>
              <a:t>на прием без вступительных испытаний имеют: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>
                <a:latin typeface="+mj-lt"/>
              </a:rPr>
              <a:t>1) победители и призеры заключительного этапа всероссийской олимпиады школьников (далее - победители и призеры всероссийской олимпиады), члены сборных команд Российской Федерации, участвовавших в международных олимпиадах по общеобразовательным предметам и сформированных в порядке, установленном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образования (далее - члены сборных команд Российской Федерации), по специальностям и (или) направлениям подготовки, соответствующим профилю всероссийской олимпиады школьников или международной олимпиады, - в течение 4 лет, следующих за годом проведения соответствующей олимпиады;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>
                <a:latin typeface="+mj-lt"/>
              </a:rPr>
              <a:t>2) победители и призеры IV этапа всеукраинских ученических олимпиад, члены сборных команд Украины, участвовавших в международных олимпиадах по общеобразовательным предметам, - в течение 4 лет, следующих за годом проведения соответствующей олимпиады, если указанные победители, призеры и члены сборных команд относятся к числу: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>
                <a:latin typeface="+mj-lt"/>
              </a:rPr>
              <a:t>лиц, которые признаны гражданами Российской Федерации в соответствии с частью 1 статьи 4 Федерального конституционного закона от 21 марта 2014 г. № 6-ФКЗ "О принятии в Российскую Федерацию Республики Крым и образовании в составе Российской Федерации новых субъектов - Республики Крым и города федерального значения Севастополя" (далее - лица, признанные гражданами);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>
                <a:latin typeface="+mj-lt"/>
              </a:rPr>
              <a:t>лиц, которые являются гражданами Российской Федерации, постоянно проживавшими на день принятия в Российскую Федерацию Республики Крым на территории Республики Крым или на территории города федерального значения Севастополя, и обучались в соответствии с государственным стандартом и (или) учебным планом общего среднего образования, утвержденными Кабинетом Министров Украины (далее - лица, постоянно проживавшие на территории Крыма);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>
                <a:latin typeface="+mj-lt"/>
              </a:rPr>
              <a:t>3) чемпионы и призеры Олимпийских игр, </a:t>
            </a:r>
            <a:r>
              <a:rPr lang="ru-RU" sz="3600" dirty="0" err="1">
                <a:latin typeface="+mj-lt"/>
              </a:rPr>
              <a:t>Паралимпийских</a:t>
            </a:r>
            <a:r>
              <a:rPr lang="ru-RU" sz="3600" dirty="0">
                <a:latin typeface="+mj-lt"/>
              </a:rPr>
              <a:t> игр и </a:t>
            </a:r>
            <a:r>
              <a:rPr lang="ru-RU" sz="3600" dirty="0" err="1">
                <a:latin typeface="+mj-lt"/>
              </a:rPr>
              <a:t>Сурдлимпийских</a:t>
            </a:r>
            <a:r>
              <a:rPr lang="ru-RU" sz="3600" dirty="0">
                <a:latin typeface="+mj-lt"/>
              </a:rPr>
              <a:t> игр, чемпионы мира, чемпионы Европы, лица, занявшие первое место на первенстве мира, первенстве Европы по видам спорта, включенным в программы Олимпийских игр, </a:t>
            </a:r>
            <a:r>
              <a:rPr lang="ru-RU" sz="3600" dirty="0" err="1">
                <a:latin typeface="+mj-lt"/>
              </a:rPr>
              <a:t>Паралимпийских</a:t>
            </a:r>
            <a:r>
              <a:rPr lang="ru-RU" sz="3600" dirty="0">
                <a:latin typeface="+mj-lt"/>
              </a:rPr>
              <a:t> игр и </a:t>
            </a:r>
            <a:r>
              <a:rPr lang="ru-RU" sz="3600" dirty="0" err="1">
                <a:latin typeface="+mj-lt"/>
              </a:rPr>
              <a:t>Сурдлимпийских</a:t>
            </a:r>
            <a:r>
              <a:rPr lang="ru-RU" sz="3600" dirty="0">
                <a:latin typeface="+mj-lt"/>
              </a:rPr>
              <a:t> игр (далее - чемпионы (призеры) в области спорта), по специальностям и (или) направлениям подготовки в области физической культуры и спорта.</a:t>
            </a:r>
          </a:p>
          <a:p>
            <a:pPr marL="0" indent="271463" algn="just">
              <a:lnSpc>
                <a:spcPct val="120000"/>
              </a:lnSpc>
              <a:buNone/>
            </a:pPr>
            <a:endParaRPr lang="ru-RU" sz="3600" dirty="0" smtClean="0">
              <a:latin typeface="+mj-lt"/>
            </a:endParaRP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 smtClean="0">
                <a:latin typeface="+mj-lt"/>
              </a:rPr>
              <a:t>Победителям </a:t>
            </a:r>
            <a:r>
              <a:rPr lang="ru-RU" sz="3600" dirty="0">
                <a:latin typeface="+mj-lt"/>
              </a:rPr>
              <a:t>и призерам олимпиад школьников, проводимых в порядке, устанавливаемом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образования (далее - олимпиады школьников), в течение 4 лет, следующих за годом проведения соответствующей олимпиады, предоставляются следующие особые права при приеме на обучение по программам бакалавриата и программам специалитета по специальностям и (или) направлениям подготовки, соответствующим профилю олимпиады школьников: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>
                <a:latin typeface="+mj-lt"/>
              </a:rPr>
              <a:t>1) прием без вступительных испытаний на обучение по программам бакалавриата и программам специалитета по специальностям и направлениям подготовки, соответствующим профилю олимпиады школьников;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>
                <a:latin typeface="+mj-lt"/>
              </a:rPr>
              <a:t>2) быть приравненными к лицам, набравшим максимальное количество баллов ЕГЭ по общеобразовательному предмету, соответствующему профилю олимпиады школьников, или к лицам, успешно прошедшим дополнительные вступительные испытания профильной, творческой и (или) профессиональной направленности, предусмотренные частями 7 и 8 статьи 70 Федерального закона № 273-ФЗ (далее - право на 100 баллов).</a:t>
            </a: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>
                <a:latin typeface="+mj-lt"/>
              </a:rPr>
              <a:t>Особые права, указанные в подпунктах 1 и 2 настоящего пункта, могут предоставляться одним и тем же поступающим. В случае предоставления особого права, указанного в подпункте 2 настоящего пункта, поступающим устанавливается наивысший результат (100 баллов) соответствующего вступительного испытания (испытаний).</a:t>
            </a:r>
          </a:p>
          <a:p>
            <a:pPr marL="0" indent="271463" algn="just">
              <a:lnSpc>
                <a:spcPct val="120000"/>
              </a:lnSpc>
              <a:buNone/>
            </a:pPr>
            <a:endParaRPr lang="ru-RU" sz="3600" dirty="0" smtClean="0">
              <a:latin typeface="+mj-lt"/>
            </a:endParaRPr>
          </a:p>
          <a:p>
            <a:pPr marL="0" indent="271463" algn="just">
              <a:lnSpc>
                <a:spcPct val="120000"/>
              </a:lnSpc>
              <a:buNone/>
            </a:pPr>
            <a:r>
              <a:rPr lang="ru-RU" sz="3600" dirty="0" smtClean="0">
                <a:latin typeface="+mj-lt"/>
              </a:rPr>
              <a:t>Лицам</a:t>
            </a:r>
            <a:r>
              <a:rPr lang="ru-RU" sz="3600" dirty="0">
                <a:latin typeface="+mj-lt"/>
              </a:rPr>
              <a:t>, указанным в пунктах </a:t>
            </a:r>
            <a:r>
              <a:rPr lang="ru-RU" sz="3600" dirty="0" smtClean="0">
                <a:latin typeface="+mj-lt"/>
              </a:rPr>
              <a:t>33 и 37 Правил, </a:t>
            </a:r>
            <a:r>
              <a:rPr lang="ru-RU" sz="3600" dirty="0">
                <a:latin typeface="+mj-lt"/>
              </a:rPr>
              <a:t>предоставляется преимущество посредством приравнивания к лицам, набравшим максимальное количество баллов ЕГЭ (100 баллов) по общеобразовательному предмету или получившим наивысший результат (100 баллов) дополнительного вступительного испытания (испытаний) профильной, творческой и (или) профессиональной направленности, предусмотренного частями 7 и 8 статьи 70 Федерального закона № 273-ФЗ, если общеобразовательный предмет или дополнительное вступительное испытание соответствует профилю олимпиады или статусу чемпиона (призера) в области спорта.</a:t>
            </a:r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8640" y="272480"/>
            <a:ext cx="6552728" cy="1326147"/>
          </a:xfrm>
        </p:spPr>
        <p:txBody>
          <a:bodyPr>
            <a:normAutofit/>
          </a:bodyPr>
          <a:lstStyle/>
          <a:p>
            <a:r>
              <a:rPr lang="ru-RU" sz="2300" dirty="0" smtClean="0"/>
              <a:t>Информация об особых правах и преимуществах </a:t>
            </a:r>
            <a:br>
              <a:rPr lang="ru-RU" sz="2300" dirty="0" smtClean="0"/>
            </a:br>
            <a:r>
              <a:rPr lang="ru-RU" sz="1700" dirty="0" smtClean="0"/>
              <a:t>( за исключением особых прав и преимуществ , обусловленных уровнями олимпиад и школьников)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2190920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517</TotalTime>
  <Words>641</Words>
  <Application>Microsoft Office PowerPoint</Application>
  <PresentationFormat>Лист A4 (210x297 мм)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об особых правах и преимуществах  ( за исключением особых прав и преимуществ , обусловленных уровнями олимпиад и школьников)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106</cp:revision>
  <cp:lastPrinted>2015-11-12T11:37:38Z</cp:lastPrinted>
  <dcterms:created xsi:type="dcterms:W3CDTF">2015-11-09T09:32:52Z</dcterms:created>
  <dcterms:modified xsi:type="dcterms:W3CDTF">2016-09-27T15:04:36Z</dcterms:modified>
</cp:coreProperties>
</file>