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74" r:id="rId2"/>
  </p:sldIdLst>
  <p:sldSz cx="6858000" cy="9906000" type="A4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AE7DC5DF-89FB-4931-9F9D-FAFF9C3F78A0}">
          <p14:sldIdLst>
            <p14:sldId id="274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014" y="-72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71450" y="330200"/>
            <a:ext cx="6521958" cy="871728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158749" y="7733502"/>
            <a:ext cx="6542532" cy="1923393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311400"/>
            <a:ext cx="5829300" cy="2571267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36446"/>
            <a:ext cx="4800600" cy="2127956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158749" y="1031610"/>
            <a:ext cx="6542532" cy="1923393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2091270"/>
            <a:ext cx="1543050" cy="6481704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2091267"/>
            <a:ext cx="4514850" cy="6481705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30200"/>
            <a:ext cx="6521958" cy="6841744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4535580" y="6071855"/>
            <a:ext cx="2157322" cy="1031371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1964490" y="5886530"/>
            <a:ext cx="4158386" cy="1227977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121549" y="5904259"/>
            <a:ext cx="4100985" cy="1118393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4207117" y="5884921"/>
            <a:ext cx="2481000" cy="941126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158749" y="5862359"/>
            <a:ext cx="6542532" cy="1920929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524" y="3558476"/>
            <a:ext cx="5829300" cy="2201333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527" y="2076316"/>
            <a:ext cx="4813301" cy="135749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07491" y="3869944"/>
            <a:ext cx="2866644" cy="49794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3869944"/>
            <a:ext cx="2866644" cy="49794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3868387"/>
            <a:ext cx="2866644" cy="924101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2" y="4953005"/>
            <a:ext cx="2865041" cy="389590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6150" y="3868385"/>
            <a:ext cx="2866644" cy="924101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4953005"/>
            <a:ext cx="2866644" cy="389590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158749" y="1031611"/>
            <a:ext cx="6542532" cy="1920929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173137"/>
            <a:ext cx="2514600" cy="2751668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158749" y="1031610"/>
            <a:ext cx="6542532" cy="1923393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685800" y="3302000"/>
            <a:ext cx="2514600" cy="1809496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8973" y="2641600"/>
            <a:ext cx="2928057" cy="5503333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30200"/>
            <a:ext cx="6521958" cy="871728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58749" y="7733502"/>
            <a:ext cx="6542532" cy="1923393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5617" y="489186"/>
            <a:ext cx="2859484" cy="3509905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1250" y="4023551"/>
            <a:ext cx="2863850" cy="349767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28650" y="1981200"/>
            <a:ext cx="2674620" cy="422656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30200"/>
            <a:ext cx="6521958" cy="356616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58749" y="2425844"/>
            <a:ext cx="6542532" cy="1920929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488696"/>
            <a:ext cx="6172200" cy="18094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72755" y="9028020"/>
            <a:ext cx="2840018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231" y="9028020"/>
            <a:ext cx="2840018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993317" y="9028018"/>
            <a:ext cx="87137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4051" y="3864563"/>
            <a:ext cx="5556250" cy="4984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60648" y="896550"/>
            <a:ext cx="6336704" cy="8814979"/>
          </a:xfrm>
        </p:spPr>
        <p:txBody>
          <a:bodyPr>
            <a:noAutofit/>
          </a:bodyPr>
          <a:lstStyle/>
          <a:p>
            <a:r>
              <a:rPr lang="ru-RU" sz="850" b="1" dirty="0"/>
              <a:t> </a:t>
            </a:r>
            <a:r>
              <a:rPr lang="ru-RU" sz="850" b="1" dirty="0" smtClean="0"/>
              <a:t>             Право </a:t>
            </a:r>
            <a:r>
              <a:rPr lang="ru-RU" sz="850" b="1" dirty="0"/>
              <a:t>на прием на обучение в пределах особой квоты имеют дети-инвалиды, инвалиды I и II групп, инвалиды </a:t>
            </a:r>
            <a:r>
              <a:rPr lang="ru-RU" sz="850" b="1" dirty="0" smtClean="0"/>
              <a:t>с детства</a:t>
            </a:r>
            <a:r>
              <a:rPr lang="ru-RU" sz="850" b="1" dirty="0"/>
              <a:t>, инвалиды вследствие военной травмы или заболевания, полученных в период прохождения военной службы, которым согласно заключению федерального учреждения медико-социальной экспертизы не противопоказано обучение в Институте, дети-сироты и дети, оставшиеся без попечения родителей, а также лица из числа детей-сирот и детей, оставшихся без попечения родителей, и ветераны боевых действий из числа лиц, указанных в подпунктах 1-4 пункта 1 статьи 3 Федерального закона от 12 января 1995 г. № 5-ФЗ «О ветеранах».</a:t>
            </a:r>
          </a:p>
          <a:p>
            <a:r>
              <a:rPr lang="ru-RU" sz="850" b="1" dirty="0"/>
              <a:t> </a:t>
            </a:r>
            <a:r>
              <a:rPr lang="ru-RU" sz="850" b="1" dirty="0" smtClean="0"/>
              <a:t>       </a:t>
            </a:r>
            <a:r>
              <a:rPr lang="ru-RU" sz="850" b="1" dirty="0" smtClean="0"/>
              <a:t>Преимущественное </a:t>
            </a:r>
            <a:r>
              <a:rPr lang="ru-RU" sz="850" b="1" dirty="0"/>
              <a:t>право зачисления предоставляется следующим лицам:</a:t>
            </a:r>
          </a:p>
          <a:p>
            <a:pPr marL="0" indent="0">
              <a:buNone/>
            </a:pPr>
            <a:r>
              <a:rPr lang="ru-RU" sz="850" b="1" dirty="0" smtClean="0"/>
              <a:t>1)дети-сироты </a:t>
            </a:r>
            <a:r>
              <a:rPr lang="ru-RU" sz="850" b="1" dirty="0"/>
              <a:t>и дети, оставшиеся без попечения родителей, а также лица из числа детей-сирот и детей, оставшихся без попечения родителей;</a:t>
            </a:r>
          </a:p>
          <a:p>
            <a:pPr marL="0" indent="0">
              <a:buNone/>
            </a:pPr>
            <a:r>
              <a:rPr lang="ru-RU" sz="850" b="1" dirty="0" smtClean="0"/>
              <a:t>2)дети-инвалиды</a:t>
            </a:r>
            <a:r>
              <a:rPr lang="ru-RU" sz="850" b="1" dirty="0"/>
              <a:t>, инвалиды I и II групп, которым согласно заключению федерального учреждения медико-социальной экспертизы не противопоказано обучение в Институте;</a:t>
            </a:r>
          </a:p>
          <a:p>
            <a:pPr marL="0" indent="0">
              <a:buNone/>
            </a:pPr>
            <a:r>
              <a:rPr lang="ru-RU" sz="850" b="1" dirty="0" smtClean="0"/>
              <a:t>3)граждане </a:t>
            </a:r>
            <a:r>
              <a:rPr lang="ru-RU" sz="850" b="1" dirty="0"/>
              <a:t>в возрасте до двадцати лет, имеющие только одного родителя - инвалида I группы, если среднедушевой доход семьи ниже величины прожиточного минимума, установленного в субъекте Российской Федерации по месту жительства указанных граждан;</a:t>
            </a:r>
          </a:p>
          <a:p>
            <a:pPr marL="0" indent="0">
              <a:buNone/>
            </a:pPr>
            <a:r>
              <a:rPr lang="ru-RU" sz="850" b="1" dirty="0" smtClean="0"/>
              <a:t>4)граждане</a:t>
            </a:r>
            <a:r>
              <a:rPr lang="ru-RU" sz="850" b="1" dirty="0"/>
              <a:t>, которые подверглись воздействию радиации вследствие катастрофы на Чернобыльской АЭС и на которых распространяется действие Закона Российской Федерации от 15 мая 1991 г. № 1244-1 "О социальной защите граждан, подвергшихся воздействию радиации вследствие катастрофы на Чернобыльской АЭС";</a:t>
            </a:r>
          </a:p>
          <a:p>
            <a:pPr marL="0" indent="0">
              <a:buNone/>
            </a:pPr>
            <a:r>
              <a:rPr lang="ru-RU" sz="850" b="1" dirty="0" smtClean="0"/>
              <a:t>5)дети </a:t>
            </a:r>
            <a:r>
              <a:rPr lang="ru-RU" sz="850" b="1" dirty="0"/>
              <a:t>военнослужащих, погибших при исполнении ими обязанностей военной службы или умерших вследствие увечья (ранения, травмы, контузии) либо заболеваний, полученных ими при исполнении обязанностей военной службы, в том числе при участии в проведении контртеррористических операций и (или) иных мероприятий по борьбе с терроризмом;</a:t>
            </a:r>
          </a:p>
          <a:p>
            <a:pPr marL="0" indent="0">
              <a:buNone/>
            </a:pPr>
            <a:r>
              <a:rPr lang="ru-RU" sz="850" b="1" dirty="0" smtClean="0"/>
              <a:t>6)дети </a:t>
            </a:r>
            <a:r>
              <a:rPr lang="ru-RU" sz="850" b="1" dirty="0"/>
              <a:t>умерших (погибших) Героев Советского Союза, Героев Российской Федерации и полных кавалеров ордена Славы;</a:t>
            </a:r>
          </a:p>
          <a:p>
            <a:pPr marL="0" indent="0">
              <a:buNone/>
            </a:pPr>
            <a:r>
              <a:rPr lang="ru-RU" sz="850" b="1" dirty="0" smtClean="0"/>
              <a:t>7)дети </a:t>
            </a:r>
            <a:r>
              <a:rPr lang="ru-RU" sz="850" b="1" dirty="0"/>
              <a:t>сотрудников органов внутренних дел Федеральной службы войск национальной гвардии Российской Федерации, учреждений и органов уголовно-исполнительной системы, федеральной противопожарной службы Государственной противопожарной службы, органов по контролю за оборотом наркотических средств и психотропных веществ, таможенных органов, Следственного комитета Российской Федерации, погибших (умерших) вследствие увечья или иного повреждения здоровья, полученных ими в связи с выполнением служебных обязанностей, либо вследствие заболевания, полученного ими в период прохождения службы в указанных учреждениях и органах, и дети, находившиеся на их иждивении;</a:t>
            </a:r>
          </a:p>
          <a:p>
            <a:pPr marL="0" indent="0">
              <a:buNone/>
            </a:pPr>
            <a:r>
              <a:rPr lang="ru-RU" sz="850" b="1" dirty="0" smtClean="0"/>
              <a:t>8)дети </a:t>
            </a:r>
            <a:r>
              <a:rPr lang="ru-RU" sz="850" b="1" dirty="0"/>
              <a:t>прокурорских работников, погибших (умерших) вследствие увечья или иного повреждения здоровья, полученных ими в период прохождения службы в органах прокуратуры либо после увольнения вследствие причинения вреда здоровью в связи с их служебной деятельностью;</a:t>
            </a:r>
          </a:p>
          <a:p>
            <a:pPr marL="0" indent="0">
              <a:buNone/>
            </a:pPr>
            <a:r>
              <a:rPr lang="ru-RU" sz="850" b="1" dirty="0" smtClean="0"/>
              <a:t>9)военнослужащие</a:t>
            </a:r>
            <a:r>
              <a:rPr lang="ru-RU" sz="850" b="1" dirty="0"/>
              <a:t>, которые проходят военную службу по контракту и непрерывная продолжительность военной службы по контракту которых составляет не менее трех лет, а также граждане, прошедшие военную службу по призыву и поступающие на обучение по рекомендациям командиров, выдаваемым гражданам в порядке, установленном федеральным органом исполнительной власти, в котором федеральным законом предусмотрена военная служба;</a:t>
            </a:r>
          </a:p>
          <a:p>
            <a:pPr marL="0" indent="0">
              <a:buNone/>
            </a:pPr>
            <a:r>
              <a:rPr lang="ru-RU" sz="850" b="1" dirty="0" smtClean="0"/>
              <a:t>10)граждане</a:t>
            </a:r>
            <a:r>
              <a:rPr lang="ru-RU" sz="850" b="1" dirty="0"/>
              <a:t>, проходившие в течение не менее трех лет военную службу по контракту в Вооруженных Силах Российской Федерации, других войсках, воинских формированиях и органах на воинских должностях и уволенные с военной службы по основаниям, предусмотренным подпунктами "б" - "г" пункта 1, подпунктом "а" пункта 2 и подпунктами "а" - "в" пункта 3 статьи 51 Федерального закона от 28 марта 1998 г. № 53-ФЗ "О воинской обязанности и военной службе";</a:t>
            </a:r>
          </a:p>
          <a:p>
            <a:pPr marL="0" indent="0">
              <a:buNone/>
            </a:pPr>
            <a:r>
              <a:rPr lang="ru-RU" sz="850" b="1" dirty="0" smtClean="0"/>
              <a:t>11)инвалиды </a:t>
            </a:r>
            <a:r>
              <a:rPr lang="ru-RU" sz="850" b="1" dirty="0"/>
              <a:t>войны, участники боевых действий, а также ветераны боевых действий из числа лиц, указанных в </a:t>
            </a:r>
            <a:r>
              <a:rPr lang="ru-RU" sz="850" b="1" dirty="0" smtClean="0"/>
              <a:t>подпунктах 1-4 </a:t>
            </a:r>
            <a:r>
              <a:rPr lang="ru-RU" sz="850" b="1" dirty="0"/>
              <a:t>пункта 1 статьи 3 Федерального закона от 12 января 1995 г. № 5-ФЗ "О ветеранах";</a:t>
            </a:r>
          </a:p>
          <a:p>
            <a:pPr marL="0" indent="0">
              <a:buNone/>
            </a:pPr>
            <a:r>
              <a:rPr lang="ru-RU" sz="850" b="1" dirty="0" smtClean="0"/>
              <a:t>12)граждане</a:t>
            </a:r>
            <a:r>
              <a:rPr lang="ru-RU" sz="850" b="1" dirty="0"/>
              <a:t>, непосредственно принимавшие участие в испытаниях ядерного оружия, боевых радиоактивных веществ в атмосфере, ядерного оружия под землей, в учениях с применением таких оружия и боевых радиоактивных веществ до даты фактического прекращения указанных испытаний и учений, непосредственные участники ликвидации радиационных аварий на ядерных установках надводных и подводных кораблей и других военных объектах, непосредственные участники проведения и обеспечения работ по сбору и захоронению радиоактивных веществ, а также непосредственные участники ликвидации последствий этих аварий (военнослужащие и лица из числа вольнонаемного состава Вооруженных Сил Российской Федерации, военнослужащие внутренних войск Министерства внутренних дел Российской Федерации, военнослужащие и сотрудники Федеральной службы войск национальной гвардии Российской Федерации, лица, проходившие службу в железнодорожных войсках и других воинских формированиях, сотрудники органов внутренних дел Российской Федерации и федеральной противопожарной службы Государственной противопожарной службы);</a:t>
            </a:r>
          </a:p>
          <a:p>
            <a:pPr marL="0" indent="0">
              <a:buNone/>
            </a:pPr>
            <a:r>
              <a:rPr lang="ru-RU" sz="850" b="1" dirty="0" smtClean="0"/>
              <a:t>13)военнослужащие</a:t>
            </a:r>
            <a:r>
              <a:rPr lang="ru-RU" sz="850" b="1" dirty="0"/>
              <a:t>, сотрудники Федеральной службы войск национальной гвардии Российской Федерации, сотрудники органов внутренних дел Российской Федерации, уголовно-исполнительной системы, федеральной противопожарной службы Государственной противопожарной службы, выполнявшие задачи в условиях вооруженного конфликта в Чеченской Республике и на прилегающих к ней территориях, отнесенных к зоне вооруженного конфликта, и указанные военнослужащие, выполняющие задачи в ходе контртеррористических операций на территории Северо-Кавказского региона</a:t>
            </a:r>
            <a:r>
              <a:rPr lang="ru-RU" sz="850" b="1" dirty="0" smtClean="0"/>
              <a:t>.</a:t>
            </a:r>
          </a:p>
          <a:p>
            <a:pPr marL="0" indent="0">
              <a:buNone/>
            </a:pPr>
            <a:r>
              <a:rPr lang="ru-RU" sz="850" b="1" dirty="0"/>
              <a:t> </a:t>
            </a:r>
            <a:r>
              <a:rPr lang="ru-RU" sz="850" b="1" dirty="0" smtClean="0"/>
              <a:t>                     </a:t>
            </a:r>
            <a:r>
              <a:rPr lang="ru-RU" sz="850" b="1" dirty="0" smtClean="0"/>
              <a:t>Преимущественное право зачисления в Институт предоставляется выпускникам общеобразовательных организаций, профессиональных образовательных организаций, находящихся в ведении федеральных государственных органов и реализующих дополнительные общеобразовательные программы, имеющие целью подготовку несовершеннолетних обучающихся к военной или иной государственной службе.</a:t>
            </a:r>
          </a:p>
          <a:p>
            <a:pPr marL="0" indent="0" algn="just">
              <a:buNone/>
            </a:pPr>
            <a:endParaRPr lang="ru-RU" sz="900" dirty="0">
              <a:latin typeface="+mj-lt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88640" y="272480"/>
            <a:ext cx="6552728" cy="702078"/>
          </a:xfrm>
        </p:spPr>
        <p:txBody>
          <a:bodyPr>
            <a:normAutofit/>
          </a:bodyPr>
          <a:lstStyle/>
          <a:p>
            <a:r>
              <a:rPr lang="ru-RU" sz="2300" dirty="0" smtClean="0"/>
              <a:t>Информация об особых правах</a:t>
            </a:r>
            <a:endParaRPr lang="ru-RU" sz="1700" dirty="0"/>
          </a:p>
        </p:txBody>
      </p:sp>
    </p:spTree>
    <p:extLst>
      <p:ext uri="{BB962C8B-B14F-4D97-AF65-F5344CB8AC3E}">
        <p14:creationId xmlns:p14="http://schemas.microsoft.com/office/powerpoint/2010/main" val="10166210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Другая 2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FD3636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504</TotalTime>
  <Words>218</Words>
  <Application>Microsoft Office PowerPoint</Application>
  <PresentationFormat>Лист A4 (210x297 мм)</PresentationFormat>
  <Paragraphs>17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Волна</vt:lpstr>
      <vt:lpstr>Информация об особых правах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ПРИЕМНАЯ КАМПАНИЯ-2016</dc:title>
  <dc:creator>admin</dc:creator>
  <cp:lastModifiedBy>Ольга Савка</cp:lastModifiedBy>
  <cp:revision>106</cp:revision>
  <cp:lastPrinted>2015-11-12T11:37:38Z</cp:lastPrinted>
  <dcterms:created xsi:type="dcterms:W3CDTF">2015-11-09T09:32:52Z</dcterms:created>
  <dcterms:modified xsi:type="dcterms:W3CDTF">2016-09-27T15:15:01Z</dcterms:modified>
</cp:coreProperties>
</file>