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5" r:id="rId2"/>
  </p:sldIdLst>
  <p:sldSz cx="6858000" cy="9906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7DC5DF-89FB-4931-9F9D-FAFF9C3F78A0}">
          <p14:sldIdLst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>
      <p:cViewPr>
        <p:scale>
          <a:sx n="100" d="100"/>
          <a:sy n="100" d="100"/>
        </p:scale>
        <p:origin x="-1002" y="165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70"/>
            <a:ext cx="1543050" cy="6481704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9" y="5904259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1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9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7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953005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5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11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7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1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4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1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9028018"/>
            <a:ext cx="87137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632" y="1208584"/>
            <a:ext cx="6624736" cy="4446494"/>
          </a:xfrm>
        </p:spPr>
        <p:txBody>
          <a:bodyPr>
            <a:normAutofit/>
          </a:bodyPr>
          <a:lstStyle/>
          <a:p>
            <a:pPr marL="0" indent="447675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100" dirty="0">
                <a:latin typeface="+mj-lt"/>
              </a:rPr>
              <a:t>Поступающие на обучение вправе представить сведения о своих индивидуальных достижениях, результаты которых учитываются при приеме на обучение. Учет индивидуальных достижений осуществляется посредством начисления баллов за индивидуальные достижения и (или) в качестве преимущества при равенстве суммы конкурсных баллов.</a:t>
            </a:r>
          </a:p>
          <a:p>
            <a:pPr marL="0" indent="447675">
              <a:lnSpc>
                <a:spcPct val="150000"/>
              </a:lnSpc>
              <a:buNone/>
            </a:pPr>
            <a:r>
              <a:rPr lang="ru-RU" sz="1100" dirty="0">
                <a:latin typeface="+mj-lt"/>
              </a:rPr>
              <a:t>Баллы, начисленные за индивидуальные достижения, включаются в сумму конкурсных баллов.</a:t>
            </a:r>
          </a:p>
          <a:p>
            <a:pPr marL="0" indent="447675">
              <a:lnSpc>
                <a:spcPct val="150000"/>
              </a:lnSpc>
              <a:buNone/>
            </a:pPr>
            <a:r>
              <a:rPr lang="ru-RU" sz="1100" dirty="0" smtClean="0">
                <a:latin typeface="+mj-lt"/>
              </a:rPr>
              <a:t>Поступающий </a:t>
            </a:r>
            <a:r>
              <a:rPr lang="ru-RU" sz="1100" dirty="0">
                <a:latin typeface="+mj-lt"/>
              </a:rPr>
              <a:t>представляет документы, подтверждающие получение результатов индивидуальных достижений. </a:t>
            </a:r>
          </a:p>
          <a:p>
            <a:pPr marL="0" indent="447675">
              <a:lnSpc>
                <a:spcPct val="150000"/>
              </a:lnSpc>
              <a:buNone/>
            </a:pPr>
            <a:r>
              <a:rPr lang="ru-RU" sz="1100" dirty="0">
                <a:latin typeface="+mj-lt"/>
              </a:rPr>
              <a:t>При приеме на обучение по программам бакалавриата, программам специалитета поступающему могут быть начислены за индивидуальные достижения 10 баллов суммарно.</a:t>
            </a:r>
          </a:p>
          <a:p>
            <a:pPr marL="0" indent="447675" algn="just">
              <a:lnSpc>
                <a:spcPct val="150000"/>
              </a:lnSpc>
              <a:buNone/>
            </a:pPr>
            <a:r>
              <a:rPr lang="ru-RU" sz="1100" dirty="0" smtClean="0">
                <a:latin typeface="+mj-lt"/>
              </a:rPr>
              <a:t>При </a:t>
            </a:r>
            <a:r>
              <a:rPr lang="ru-RU" sz="1100" dirty="0">
                <a:latin typeface="+mj-lt"/>
              </a:rPr>
              <a:t>приеме на обучение по программам бакалавриата и программам специалитета Институт начисляет баллы за индивидуальные достижения, указанные в таблице 1: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ru-RU" sz="1000" dirty="0">
                <a:latin typeface="+mj-lt"/>
              </a:rPr>
              <a:t>ТАБЛИЦА 1</a:t>
            </a:r>
          </a:p>
          <a:p>
            <a:pPr marL="0" indent="0" algn="ctr">
              <a:buNone/>
            </a:pPr>
            <a:r>
              <a:rPr lang="ru-RU" sz="1300" dirty="0" smtClean="0">
                <a:latin typeface="+mj-lt"/>
              </a:rPr>
              <a:t>Шкала </a:t>
            </a:r>
            <a:r>
              <a:rPr lang="ru-RU" sz="1300" dirty="0">
                <a:latin typeface="+mj-lt"/>
              </a:rPr>
              <a:t>перевода результатов </a:t>
            </a:r>
          </a:p>
          <a:p>
            <a:pPr marL="0" indent="0" algn="ctr">
              <a:buNone/>
            </a:pPr>
            <a:r>
              <a:rPr lang="ru-RU" sz="1300" dirty="0">
                <a:latin typeface="+mj-lt"/>
              </a:rPr>
              <a:t>индивидуальных достижений поступающих в баллы</a:t>
            </a:r>
          </a:p>
          <a:p>
            <a:pPr>
              <a:buFont typeface="Wingdings" pitchFamily="2" charset="2"/>
              <a:buChar char="v"/>
            </a:pPr>
            <a:endParaRPr lang="ru-RU" sz="1000" dirty="0" smtClean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2656" y="272480"/>
            <a:ext cx="6172200" cy="1014113"/>
          </a:xfrm>
        </p:spPr>
        <p:txBody>
          <a:bodyPr>
            <a:noAutofit/>
          </a:bodyPr>
          <a:lstStyle/>
          <a:p>
            <a:r>
              <a:rPr lang="ru-RU" sz="2300" dirty="0" smtClean="0"/>
              <a:t>Информация о порядке учета индивидуальных достижений поступающих</a:t>
            </a:r>
            <a:endParaRPr lang="ru-RU" sz="23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756344"/>
              </p:ext>
            </p:extLst>
          </p:nvPr>
        </p:nvGraphicFramePr>
        <p:xfrm>
          <a:off x="260648" y="5421052"/>
          <a:ext cx="6300192" cy="382493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8032"/>
                <a:gridCol w="4104456"/>
                <a:gridCol w="1008112"/>
                <a:gridCol w="899592"/>
              </a:tblGrid>
              <a:tr h="4797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Наименование достижения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Основание (документ)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Баллы</a:t>
                      </a:r>
                    </a:p>
                  </a:txBody>
                  <a:tcPr marL="68580" marR="68580" marT="0" marB="0" anchor="ctr"/>
                </a:tc>
              </a:tr>
              <a:tr h="6934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</a:rPr>
                        <a:t>1.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j-lt"/>
                        </a:rPr>
                        <a:t>наличие аттестата о среднем общем образовании с отличием или аттестата о среднем общем образовании (среднем (полном) общем образовании), содержащего сведения о награждении золотой или серебряной медалью; наличие диплома о среднем профессиональном образовании с отличием</a:t>
                      </a: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Аттестат, диплом </a:t>
                      </a:r>
                      <a:endParaRPr lang="ru-RU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j-lt"/>
                        </a:rPr>
                        <a:t>5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</a:tr>
              <a:tr h="158496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</a:rPr>
                        <a:t>2.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</a:rPr>
                        <a:t>наличие статуса чемпиона и призера Олимпийских игр, </a:t>
                      </a:r>
                      <a:r>
                        <a:rPr lang="ru-RU" sz="1000" dirty="0" err="1" smtClean="0">
                          <a:latin typeface="+mj-lt"/>
                        </a:rPr>
                        <a:t>Паралимпийских</a:t>
                      </a:r>
                      <a:r>
                        <a:rPr lang="ru-RU" sz="1000" dirty="0" smtClean="0">
                          <a:latin typeface="+mj-lt"/>
                        </a:rPr>
                        <a:t> игр и </a:t>
                      </a:r>
                      <a:r>
                        <a:rPr lang="ru-RU" sz="1000" dirty="0" err="1" smtClean="0">
                          <a:latin typeface="+mj-lt"/>
                        </a:rPr>
                        <a:t>Сурдлимпийских</a:t>
                      </a:r>
                      <a:r>
                        <a:rPr lang="ru-RU" sz="1000" dirty="0" smtClean="0">
                          <a:latin typeface="+mj-lt"/>
                        </a:rPr>
                        <a:t> игр, чемпиона мира, чемпиона Европы, лица, занявшего  первое место на первенстве мира, первенстве Европы по видам спорта, включенным в программы Олимпийских игр, </a:t>
                      </a:r>
                      <a:r>
                        <a:rPr lang="ru-RU" sz="1000" dirty="0" err="1" smtClean="0">
                          <a:latin typeface="+mj-lt"/>
                        </a:rPr>
                        <a:t>Паралимпийских</a:t>
                      </a:r>
                      <a:r>
                        <a:rPr lang="ru-RU" sz="1000" dirty="0" smtClean="0">
                          <a:latin typeface="+mj-lt"/>
                        </a:rPr>
                        <a:t> игр и </a:t>
                      </a:r>
                      <a:r>
                        <a:rPr lang="ru-RU" sz="1000" dirty="0" err="1" smtClean="0">
                          <a:latin typeface="+mj-lt"/>
                        </a:rPr>
                        <a:t>Сурдлимпийских</a:t>
                      </a:r>
                      <a:r>
                        <a:rPr lang="ru-RU" sz="1000" dirty="0" smtClean="0">
                          <a:latin typeface="+mj-lt"/>
                        </a:rPr>
                        <a:t> игр, наличие золотого значка отличия Всероссийского физкультурно-спортивного комплекса "Готов к труду и обороне" (ГТО) и удостоверения к нему установленного образца - при поступлении на обучение по специальностям и направлениям подготовки, не относящимся к специальностям и направлениям подготовки в области физической культуры и спорта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Диплом, грамота, сертификат, удостоверение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j-lt"/>
                        </a:rPr>
                        <a:t>3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</a:tr>
              <a:tr h="6934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</a:rPr>
                        <a:t>3. 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</a:rPr>
                        <a:t>осуществление волонтерской (добровольческой) деятельности (если с даты завершения периода осуществления указанной деятельности до дня завершения приема документов и вступительных испытаний прошло не более четыре лет)</a:t>
                      </a:r>
                    </a:p>
                  </a:txBody>
                  <a:tcPr marT="49530" marB="4953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Диплом, грамота</a:t>
                      </a:r>
                      <a:r>
                        <a:rPr lang="ru-RU" sz="1000">
                          <a:effectLst/>
                          <a:latin typeface="+mj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свидетельство, удостоверение</a:t>
                      </a:r>
                      <a:endParaRPr lang="ru-RU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j-lt"/>
                        </a:rPr>
                        <a:t>2</a:t>
                      </a:r>
                      <a:endParaRPr lang="ru-RU" sz="1000" dirty="0">
                        <a:latin typeface="+mj-lt"/>
                      </a:endParaRPr>
                    </a:p>
                  </a:txBody>
                  <a:tcPr marT="49530" marB="4953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12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498</TotalTime>
  <Words>321</Words>
  <Application>Microsoft Office PowerPoint</Application>
  <PresentationFormat>Лист A4 (210x297 мм)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порядке учета индивидуальных достижений поступающих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105</cp:revision>
  <cp:lastPrinted>2015-11-12T11:37:38Z</cp:lastPrinted>
  <dcterms:created xsi:type="dcterms:W3CDTF">2015-11-09T09:32:52Z</dcterms:created>
  <dcterms:modified xsi:type="dcterms:W3CDTF">2016-09-27T13:17:14Z</dcterms:modified>
</cp:coreProperties>
</file>