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76" r:id="rId2"/>
  </p:sldIdLst>
  <p:sldSz cx="6858000" cy="9906000" type="A4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AE7DC5DF-89FB-4931-9F9D-FAFF9C3F78A0}">
          <p14:sldIdLst>
            <p14:sldId id="27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014" y="1650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71450" y="330200"/>
            <a:ext cx="6521958" cy="871728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158749" y="7733502"/>
            <a:ext cx="6542532" cy="1923393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311400"/>
            <a:ext cx="5829300" cy="2571267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36446"/>
            <a:ext cx="4800600" cy="2127956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158749" y="1031610"/>
            <a:ext cx="6542532" cy="1923393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2091270"/>
            <a:ext cx="1543050" cy="6481704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2091267"/>
            <a:ext cx="4514850" cy="6481705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30200"/>
            <a:ext cx="6521958" cy="6841744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4535580" y="6071855"/>
            <a:ext cx="2157322" cy="1031371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1964490" y="5886530"/>
            <a:ext cx="4158386" cy="1227977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121549" y="5904259"/>
            <a:ext cx="4100985" cy="1118393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4207117" y="5884921"/>
            <a:ext cx="2481000" cy="941126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158749" y="5862359"/>
            <a:ext cx="6542532" cy="1920929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524" y="3558476"/>
            <a:ext cx="5829300" cy="2201333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527" y="2076316"/>
            <a:ext cx="4813301" cy="135749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07491" y="3869944"/>
            <a:ext cx="2866644" cy="49794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3869944"/>
            <a:ext cx="2866644" cy="49794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3868387"/>
            <a:ext cx="2866644" cy="924101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2" y="4953005"/>
            <a:ext cx="2865041" cy="389590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6150" y="3868385"/>
            <a:ext cx="2866644" cy="924101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4953005"/>
            <a:ext cx="2866644" cy="389590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158749" y="1031611"/>
            <a:ext cx="6542532" cy="1920929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173137"/>
            <a:ext cx="2514600" cy="2751668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158749" y="1031610"/>
            <a:ext cx="6542532" cy="1923393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685800" y="3302000"/>
            <a:ext cx="2514600" cy="1809496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8973" y="2641600"/>
            <a:ext cx="2928057" cy="5503333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30200"/>
            <a:ext cx="6521958" cy="871728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58749" y="7733502"/>
            <a:ext cx="6542532" cy="1923393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5617" y="489186"/>
            <a:ext cx="2859484" cy="3509905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1250" y="4023551"/>
            <a:ext cx="2863850" cy="349767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28650" y="1981200"/>
            <a:ext cx="2674620" cy="422656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30200"/>
            <a:ext cx="6521958" cy="356616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58749" y="2425844"/>
            <a:ext cx="6542532" cy="1920929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488696"/>
            <a:ext cx="6172200" cy="18094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72755" y="9028020"/>
            <a:ext cx="2840018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231" y="9028020"/>
            <a:ext cx="2840018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993317" y="9028018"/>
            <a:ext cx="87137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4051" y="3864563"/>
            <a:ext cx="5556250" cy="4984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32656" y="1520619"/>
            <a:ext cx="6264696" cy="8256917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sz="3600" b="1" dirty="0"/>
              <a:t> </a:t>
            </a:r>
            <a:r>
              <a:rPr lang="ru-RU" sz="3600" b="1" dirty="0" smtClean="0"/>
              <a:t>       </a:t>
            </a:r>
            <a:r>
              <a:rPr lang="ru-RU" sz="3600" b="1" dirty="0" smtClean="0"/>
              <a:t>Институт </a:t>
            </a:r>
            <a:r>
              <a:rPr lang="ru-RU" sz="3600" b="1" dirty="0"/>
              <a:t>обеспечивает проведение вступительных испытаний для поступающих из числа лиц с </a:t>
            </a:r>
            <a:r>
              <a:rPr lang="ru-RU" sz="3600" b="1" dirty="0" smtClean="0"/>
              <a:t>ограниченными возможностями </a:t>
            </a:r>
            <a:r>
              <a:rPr lang="ru-RU" sz="3600" b="1" dirty="0"/>
              <a:t>здоровья и (или) инвалидов (далее вместе - поступающие с ограниченными возможностями здоровья) с учетом особенностей их психофизического развития, их индивидуальных возможностей и состояния здоровья (далее - индивидуальные особенности).</a:t>
            </a:r>
          </a:p>
          <a:p>
            <a:pPr marL="0" indent="0">
              <a:buNone/>
            </a:pPr>
            <a:r>
              <a:rPr lang="ru-RU" sz="3600" b="1" dirty="0"/>
              <a:t> </a:t>
            </a:r>
            <a:r>
              <a:rPr lang="ru-RU" sz="3600" b="1" dirty="0" smtClean="0"/>
              <a:t>       </a:t>
            </a:r>
            <a:r>
              <a:rPr lang="ru-RU" sz="3600" b="1" dirty="0" smtClean="0"/>
              <a:t>Институт </a:t>
            </a:r>
            <a:r>
              <a:rPr lang="ru-RU" sz="3600" b="1" dirty="0"/>
              <a:t>создает материально-технические условия, обеспечивающие возможность беспрепятственного доступа поступающих с ограниченными возможностями здоровья в аудитории, туалетные и другие помещения, а также их пребывание в указанных помещениях (в том числе наличие пандусов, подъемников, поручней, расширенных дверных проемов, лифтов; при отсутствии лифтов аудитория должна располагаться на 1 этаже здания</a:t>
            </a:r>
            <a:r>
              <a:rPr lang="ru-RU" sz="3600" b="1" dirty="0" smtClean="0"/>
              <a:t>).</a:t>
            </a:r>
          </a:p>
          <a:p>
            <a:pPr marL="0" indent="0">
              <a:buNone/>
            </a:pPr>
            <a:r>
              <a:rPr lang="ru-RU" sz="3600" b="1" dirty="0" smtClean="0"/>
              <a:t>        Вступительные испытания для поступающих с ограниченными возможностями здоровья проводятся в отдельной аудитории.</a:t>
            </a:r>
          </a:p>
          <a:p>
            <a:pPr marL="0" indent="0">
              <a:buNone/>
            </a:pPr>
            <a:r>
              <a:rPr lang="ru-RU" sz="3600" b="1" dirty="0" smtClean="0"/>
              <a:t>       Число </a:t>
            </a:r>
            <a:r>
              <a:rPr lang="ru-RU" sz="3600" b="1" dirty="0"/>
              <a:t>поступающих с ограниченными возможностями здоровья в одной аудитории не должно превышать:</a:t>
            </a:r>
          </a:p>
          <a:p>
            <a:pPr marL="0" indent="0">
              <a:buNone/>
            </a:pPr>
            <a:r>
              <a:rPr lang="ru-RU" sz="3600" b="1" dirty="0"/>
              <a:t>при сдаче вступительного испытания в письменной форме - 12 человек;</a:t>
            </a:r>
          </a:p>
          <a:p>
            <a:pPr marL="0" indent="0">
              <a:buNone/>
            </a:pPr>
            <a:r>
              <a:rPr lang="ru-RU" sz="3600" b="1" dirty="0"/>
              <a:t>при сдаче вступительного испытания в устной форме - 6 человек.</a:t>
            </a:r>
          </a:p>
          <a:p>
            <a:pPr marL="0" indent="0">
              <a:buNone/>
            </a:pPr>
            <a:r>
              <a:rPr lang="ru-RU" sz="3600" b="1" dirty="0" smtClean="0"/>
              <a:t>        Допускается </a:t>
            </a:r>
            <a:r>
              <a:rPr lang="ru-RU" sz="3600" b="1" dirty="0"/>
              <a:t>присутствие в аудитории во время сдачи вступительного испытания большего числа поступающих с ограниченными возможностями здоровья, а также проведение вступительных испытаний для поступающих с ограниченными возможностями здоровья в одной аудитории совместно с иными поступающими, если это не создает трудностей для поступающих при сдаче вступительного испытания.</a:t>
            </a:r>
          </a:p>
          <a:p>
            <a:pPr marL="0" indent="0">
              <a:buNone/>
            </a:pPr>
            <a:r>
              <a:rPr lang="ru-RU" sz="3600" b="1" dirty="0" smtClean="0"/>
              <a:t>        Допускается </a:t>
            </a:r>
            <a:r>
              <a:rPr lang="ru-RU" sz="3600" b="1" dirty="0"/>
              <a:t>присутствие в аудитории во время сдачи вступительного испытания ассистента из числа работников Института или привлеченных лиц, оказывающего поступающим с ограниченными возможностями здоровья необходимую техническую помощь с учетом их индивидуальных особенностей (занять рабочее место, передвигаться, прочитать и оформить задание, общаться с преподавателями, проводящими вступительное испытание).</a:t>
            </a:r>
          </a:p>
          <a:p>
            <a:pPr marL="0" indent="0">
              <a:buNone/>
            </a:pPr>
            <a:r>
              <a:rPr lang="ru-RU" sz="3600" b="1" dirty="0"/>
              <a:t> </a:t>
            </a:r>
            <a:r>
              <a:rPr lang="ru-RU" sz="3600" b="1" dirty="0" smtClean="0"/>
              <a:t>    Продолжительность </a:t>
            </a:r>
            <a:r>
              <a:rPr lang="ru-RU" sz="3600" b="1" dirty="0"/>
              <a:t>вступительного испытания для поступающих с ограниченными возможностями здоровья увеличивается по решению организации, но не более чем на 1,5 часа.</a:t>
            </a:r>
          </a:p>
          <a:p>
            <a:pPr marL="0" indent="0">
              <a:buNone/>
            </a:pPr>
            <a:r>
              <a:rPr lang="ru-RU" sz="3600" b="1" dirty="0"/>
              <a:t> </a:t>
            </a:r>
            <a:r>
              <a:rPr lang="ru-RU" sz="3600" b="1" dirty="0" smtClean="0"/>
              <a:t>    Поступающим </a:t>
            </a:r>
            <a:r>
              <a:rPr lang="ru-RU" sz="3600" b="1" dirty="0"/>
              <a:t>с ограниченными возможностями здоровья предоставляется в доступной для них форме информация о порядке проведения вступительных испытаний.</a:t>
            </a:r>
          </a:p>
          <a:p>
            <a:pPr marL="0" indent="0">
              <a:buNone/>
            </a:pPr>
            <a:r>
              <a:rPr lang="ru-RU" sz="3600" b="1" dirty="0"/>
              <a:t> </a:t>
            </a:r>
            <a:r>
              <a:rPr lang="ru-RU" sz="3600" b="1" dirty="0" smtClean="0"/>
              <a:t>    Поступающие </a:t>
            </a:r>
            <a:r>
              <a:rPr lang="ru-RU" sz="3600" b="1" dirty="0"/>
              <a:t>с ограниченными возможностями здоровья могут в процессе сдачи вступительного испытания пользоваться техническими средствами, необходимыми им в связи с их индивидуальными особенностями.</a:t>
            </a:r>
          </a:p>
          <a:p>
            <a:pPr marL="0" indent="0">
              <a:buNone/>
            </a:pPr>
            <a:r>
              <a:rPr lang="ru-RU" sz="3600" b="1" dirty="0"/>
              <a:t> </a:t>
            </a:r>
            <a:r>
              <a:rPr lang="ru-RU" sz="3600" b="1" dirty="0" smtClean="0"/>
              <a:t>    При </a:t>
            </a:r>
            <a:r>
              <a:rPr lang="ru-RU" sz="3600" b="1" dirty="0"/>
              <a:t>проведении вступительных испытаний обеспечивается выполнение следующих дополнительных требований в зависимости от индивидуальных особенностей поступающих с ограниченными возможностями здоровья:</a:t>
            </a:r>
          </a:p>
          <a:p>
            <a:pPr marL="0" indent="0">
              <a:buNone/>
            </a:pPr>
            <a:r>
              <a:rPr lang="ru-RU" sz="3600" b="1" dirty="0"/>
              <a:t>1) для слепых:</a:t>
            </a:r>
          </a:p>
          <a:p>
            <a:pPr marL="0" indent="0">
              <a:buNone/>
            </a:pPr>
            <a:r>
              <a:rPr lang="ru-RU" sz="3600" b="1" dirty="0" smtClean="0"/>
              <a:t> задания для выполнения на вступительном испытании оформляются рельефно-точечным шрифтом Брайля или в виде     электронного документа, доступного с помощью компьютера со специализированным программным обеспечением для слепых, </a:t>
            </a:r>
            <a:r>
              <a:rPr lang="ru-RU" sz="3600" b="1" dirty="0"/>
              <a:t>либо зачитываются ассистентом;</a:t>
            </a:r>
          </a:p>
          <a:p>
            <a:pPr marL="0" indent="0">
              <a:buNone/>
            </a:pPr>
            <a:r>
              <a:rPr lang="ru-RU" sz="3600" b="1" dirty="0"/>
              <a:t>письменные задания выполняются на бумаге рельефно-точечным шрифтом Брайля или на компьютере со специализированным программным обеспечением для слепых либо </a:t>
            </a:r>
            <a:r>
              <a:rPr lang="ru-RU" sz="3600" b="1" dirty="0" err="1"/>
              <a:t>надиктовываются</a:t>
            </a:r>
            <a:r>
              <a:rPr lang="ru-RU" sz="3600" b="1" dirty="0"/>
              <a:t> ассистенту;</a:t>
            </a:r>
          </a:p>
          <a:p>
            <a:pPr marL="0" indent="0">
              <a:buNone/>
            </a:pPr>
            <a:r>
              <a:rPr lang="ru-RU" sz="3600" b="1" dirty="0"/>
              <a:t>поступающим для выполнения задания при необходимости предоставляется комплект письменных принадлежностей и бумага для письма рельефно-точечным шрифтом Брайля, компьютер со специализированным программным обеспечением для слепых;</a:t>
            </a:r>
          </a:p>
          <a:p>
            <a:pPr marL="0" indent="0">
              <a:buNone/>
            </a:pPr>
            <a:r>
              <a:rPr lang="ru-RU" sz="3600" b="1" dirty="0"/>
              <a:t>2) для слабовидящих:</a:t>
            </a:r>
          </a:p>
          <a:p>
            <a:pPr marL="0" indent="0">
              <a:buNone/>
            </a:pPr>
            <a:r>
              <a:rPr lang="ru-RU" sz="3600" b="1" dirty="0"/>
              <a:t>обеспечивается индивидуальное равномерное освещение не менее 300 люкс;</a:t>
            </a:r>
          </a:p>
          <a:p>
            <a:pPr marL="0" indent="0">
              <a:buNone/>
            </a:pPr>
            <a:r>
              <a:rPr lang="ru-RU" sz="3600" b="1" dirty="0"/>
              <a:t>поступающим для выполнения задания при необходимости предоставляется увеличивающее устройство; возможно также использование собственных увеличивающих устройств;</a:t>
            </a:r>
          </a:p>
          <a:p>
            <a:pPr marL="0" indent="0">
              <a:buNone/>
            </a:pPr>
            <a:r>
              <a:rPr lang="ru-RU" sz="3600" b="1" dirty="0"/>
              <a:t>задания для выполнения, а также инструкция по порядку проведения вступительных испытаний оформляются увеличенным шрифтом;</a:t>
            </a:r>
          </a:p>
          <a:p>
            <a:pPr marL="0" indent="0">
              <a:buNone/>
            </a:pPr>
            <a:r>
              <a:rPr lang="ru-RU" sz="3600" b="1" dirty="0"/>
              <a:t>3) для глухих и </a:t>
            </a:r>
            <a:r>
              <a:rPr lang="ru-RU" sz="3600" b="1" dirty="0" smtClean="0"/>
              <a:t>слабослышащих:</a:t>
            </a:r>
          </a:p>
          <a:p>
            <a:pPr marL="0" indent="0">
              <a:buNone/>
            </a:pPr>
            <a:r>
              <a:rPr lang="ru-RU" sz="3600" b="1" dirty="0" smtClean="0"/>
              <a:t>обеспечивается наличие звукоусиливающей аппаратуры коллективного пользования, при необходимости поступающим предоставляется звукоусиливающая аппаратура индивидуального пользования;</a:t>
            </a:r>
          </a:p>
          <a:p>
            <a:pPr marL="0" indent="0">
              <a:buNone/>
            </a:pPr>
            <a:r>
              <a:rPr lang="ru-RU" sz="3600" b="1" dirty="0" smtClean="0"/>
              <a:t>предоставляются </a:t>
            </a:r>
            <a:r>
              <a:rPr lang="ru-RU" sz="3600" b="1" dirty="0"/>
              <a:t>услуги </a:t>
            </a:r>
            <a:r>
              <a:rPr lang="ru-RU" sz="3600" b="1" dirty="0" err="1"/>
              <a:t>сурдопереводчика</a:t>
            </a:r>
            <a:r>
              <a:rPr lang="ru-RU" sz="3600" b="1" dirty="0"/>
              <a:t>;</a:t>
            </a:r>
          </a:p>
          <a:p>
            <a:pPr marL="0" indent="0">
              <a:buNone/>
            </a:pPr>
            <a:r>
              <a:rPr lang="ru-RU" sz="3600" b="1" dirty="0"/>
              <a:t>4) для слепоглухих предоставляются услуги </a:t>
            </a:r>
            <a:r>
              <a:rPr lang="ru-RU" sz="3600" b="1" dirty="0" err="1"/>
              <a:t>тифлосурдопереводчика</a:t>
            </a:r>
            <a:r>
              <a:rPr lang="ru-RU" sz="3600" b="1" dirty="0"/>
              <a:t> (помимо требований, выполняемых соответственно для слепых и глухих);</a:t>
            </a:r>
          </a:p>
          <a:p>
            <a:pPr marL="0" indent="0">
              <a:buNone/>
            </a:pPr>
            <a:r>
              <a:rPr lang="ru-RU" sz="3600" b="1" dirty="0"/>
              <a:t>5) для лиц с тяжелыми нарушениями речи, глухих, слабослышащих вступительные испытания, проводимые в устной форме, проводятся в письменной форме (дополнительные вступительные испытания творческой и (или) профессиональной направленности также проводятся в устной форме);</a:t>
            </a:r>
          </a:p>
          <a:p>
            <a:pPr marL="0" indent="0">
              <a:buNone/>
            </a:pPr>
            <a:r>
              <a:rPr lang="ru-RU" sz="3600" b="1" dirty="0"/>
              <a:t>6) для лиц с нарушениями опорно-двигательного аппарата, нарушениями двигательных функций верхних конечностей или отсутствием верхних конечностей:</a:t>
            </a:r>
          </a:p>
          <a:p>
            <a:pPr marL="0" indent="0">
              <a:buNone/>
            </a:pPr>
            <a:r>
              <a:rPr lang="ru-RU" sz="3600" b="1" dirty="0"/>
              <a:t>письменные задания выполняются на компьютере со специализированным программным обеспечением или </a:t>
            </a:r>
            <a:r>
              <a:rPr lang="ru-RU" sz="3600" b="1" dirty="0" err="1"/>
              <a:t>надиктовываются</a:t>
            </a:r>
            <a:r>
              <a:rPr lang="ru-RU" sz="3600" b="1" dirty="0"/>
              <a:t> ассистенту;</a:t>
            </a:r>
          </a:p>
          <a:p>
            <a:pPr marL="0" indent="0">
              <a:buNone/>
            </a:pPr>
            <a:r>
              <a:rPr lang="ru-RU" sz="3600" b="1" dirty="0"/>
              <a:t>вступительные испытания, проводимые в письменной форме, проводятся в устной форме (дополнительные вступительные испытания творческой и (или) профессиональной направленности также проводятся в устной форме).</a:t>
            </a:r>
          </a:p>
          <a:p>
            <a:pPr marL="0" indent="0">
              <a:buNone/>
            </a:pPr>
            <a:r>
              <a:rPr lang="ru-RU" sz="3600" b="1" dirty="0" smtClean="0"/>
              <a:t>Условия</a:t>
            </a:r>
            <a:r>
              <a:rPr lang="ru-RU" sz="3600" b="1" dirty="0"/>
              <a:t>, указанные в пунктах 93-98 Правил, предоставляются поступающим на основании заявления о приеме, содержащего сведения о необходимости создания соответствующих специальных условий.</a:t>
            </a:r>
          </a:p>
          <a:p>
            <a:pPr marL="0" indent="0">
              <a:buNone/>
            </a:pPr>
            <a:r>
              <a:rPr lang="ru-RU" sz="3600" b="1" dirty="0"/>
              <a:t> </a:t>
            </a:r>
            <a:r>
              <a:rPr lang="ru-RU" sz="3600" b="1" dirty="0" smtClean="0"/>
              <a:t>    Институт </a:t>
            </a:r>
            <a:r>
              <a:rPr lang="ru-RU" sz="3600" b="1" dirty="0"/>
              <a:t>может проводить для поступающих с ограниченными возможностями здоровья вступительные испытания с использованием дистанционных технологий</a:t>
            </a:r>
            <a:r>
              <a:rPr lang="ru-RU" dirty="0"/>
              <a:t>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32656" y="272480"/>
            <a:ext cx="6172200" cy="1152128"/>
          </a:xfrm>
        </p:spPr>
        <p:txBody>
          <a:bodyPr>
            <a:normAutofit/>
          </a:bodyPr>
          <a:lstStyle/>
          <a:p>
            <a:r>
              <a:rPr lang="ru-RU" sz="2300" dirty="0" smtClean="0"/>
              <a:t>Информация об особенностях проведения вступительных испытаний для лиц </a:t>
            </a:r>
            <a:br>
              <a:rPr lang="ru-RU" sz="2300" dirty="0" smtClean="0"/>
            </a:br>
            <a:r>
              <a:rPr lang="ru-RU" sz="2300" dirty="0" smtClean="0"/>
              <a:t>с ограниченными возможностями, инвалидов</a:t>
            </a:r>
            <a:endParaRPr lang="ru-RU" sz="2300" dirty="0"/>
          </a:p>
        </p:txBody>
      </p:sp>
    </p:spTree>
    <p:extLst>
      <p:ext uri="{BB962C8B-B14F-4D97-AF65-F5344CB8AC3E}">
        <p14:creationId xmlns:p14="http://schemas.microsoft.com/office/powerpoint/2010/main" val="4230968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Другая 2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FD3636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504</TotalTime>
  <Words>675</Words>
  <Application>Microsoft Office PowerPoint</Application>
  <PresentationFormat>Лист A4 (210x297 мм)</PresentationFormat>
  <Paragraphs>31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Волна</vt:lpstr>
      <vt:lpstr>Информация об особенностях проведения вступительных испытаний для лиц  с ограниченными возможностями, инвалидов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ПРИЕМНАЯ КАМПАНИЯ-2016</dc:title>
  <dc:creator>admin</dc:creator>
  <cp:lastModifiedBy>Ольга Савка</cp:lastModifiedBy>
  <cp:revision>106</cp:revision>
  <cp:lastPrinted>2015-11-12T11:37:38Z</cp:lastPrinted>
  <dcterms:created xsi:type="dcterms:W3CDTF">2015-11-09T09:32:52Z</dcterms:created>
  <dcterms:modified xsi:type="dcterms:W3CDTF">2016-09-27T15:46:22Z</dcterms:modified>
</cp:coreProperties>
</file>